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2" r:id="rId3"/>
    <p:sldId id="293" r:id="rId4"/>
    <p:sldId id="294" r:id="rId5"/>
    <p:sldId id="295" r:id="rId6"/>
    <p:sldId id="296" r:id="rId7"/>
    <p:sldId id="297" r:id="rId8"/>
    <p:sldId id="298" r:id="rId9"/>
    <p:sldId id="291" r:id="rId10"/>
    <p:sldId id="299" r:id="rId11"/>
    <p:sldId id="300" r:id="rId12"/>
    <p:sldId id="301" r:id="rId13"/>
    <p:sldId id="302" r:id="rId14"/>
    <p:sldId id="303" r:id="rId15"/>
    <p:sldId id="304" r:id="rId16"/>
    <p:sldId id="305" r:id="rId17"/>
    <p:sldId id="306" r:id="rId18"/>
    <p:sldId id="307" r:id="rId19"/>
    <p:sldId id="308" r:id="rId20"/>
    <p:sldId id="309" r:id="rId21"/>
    <p:sldId id="310" r:id="rId22"/>
    <p:sldId id="311" r:id="rId23"/>
    <p:sldId id="312" r:id="rId24"/>
    <p:sldId id="313" r:id="rId25"/>
    <p:sldId id="314" r:id="rId26"/>
    <p:sldId id="315" r:id="rId27"/>
    <p:sldId id="316" r:id="rId28"/>
    <p:sldId id="317" r:id="rId29"/>
    <p:sldId id="318" r:id="rId30"/>
    <p:sldId id="319" r:id="rId31"/>
    <p:sldId id="320" r:id="rId32"/>
    <p:sldId id="321" r:id="rId33"/>
    <p:sldId id="322" r:id="rId34"/>
    <p:sldId id="323" r:id="rId35"/>
    <p:sldId id="324" r:id="rId36"/>
    <p:sldId id="325" r:id="rId37"/>
    <p:sldId id="326" r:id="rId38"/>
    <p:sldId id="327" r:id="rId39"/>
    <p:sldId id="328" r:id="rId40"/>
    <p:sldId id="329" r:id="rId41"/>
    <p:sldId id="330" r:id="rId42"/>
    <p:sldId id="33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20" d="100"/>
          <a:sy n="120" d="100"/>
        </p:scale>
        <p:origin x="120"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BRAHIM RUPAWALA" userId="16fe9d1623dd648b" providerId="LiveId" clId="{B214585C-E2E5-4EA0-9EBC-D7614E89424D}"/>
    <pc:docChg chg="custSel addSld delSld modSld">
      <pc:chgData name="IBRAHIM RUPAWALA" userId="16fe9d1623dd648b" providerId="LiveId" clId="{B214585C-E2E5-4EA0-9EBC-D7614E89424D}" dt="2023-04-25T03:25:40.150" v="26" actId="47"/>
      <pc:docMkLst>
        <pc:docMk/>
      </pc:docMkLst>
      <pc:sldChg chg="addSp delSp new mod">
        <pc:chgData name="IBRAHIM RUPAWALA" userId="16fe9d1623dd648b" providerId="LiveId" clId="{B214585C-E2E5-4EA0-9EBC-D7614E89424D}" dt="2023-04-25T03:25:01.520" v="2" actId="22"/>
        <pc:sldMkLst>
          <pc:docMk/>
          <pc:sldMk cId="2760283125" sldId="330"/>
        </pc:sldMkLst>
        <pc:spChg chg="del">
          <ac:chgData name="IBRAHIM RUPAWALA" userId="16fe9d1623dd648b" providerId="LiveId" clId="{B214585C-E2E5-4EA0-9EBC-D7614E89424D}" dt="2023-04-25T03:24:52.483" v="1" actId="478"/>
          <ac:spMkLst>
            <pc:docMk/>
            <pc:sldMk cId="2760283125" sldId="330"/>
            <ac:spMk id="2" creationId="{E0B78A0C-47CD-E588-EE6F-D33DB67218C1}"/>
          </ac:spMkLst>
        </pc:spChg>
        <pc:spChg chg="del">
          <ac:chgData name="IBRAHIM RUPAWALA" userId="16fe9d1623dd648b" providerId="LiveId" clId="{B214585C-E2E5-4EA0-9EBC-D7614E89424D}" dt="2023-04-25T03:24:52.483" v="1" actId="478"/>
          <ac:spMkLst>
            <pc:docMk/>
            <pc:sldMk cId="2760283125" sldId="330"/>
            <ac:spMk id="3" creationId="{BEAB3452-1B4F-A958-AB97-3844E7DEB273}"/>
          </ac:spMkLst>
        </pc:spChg>
        <pc:picChg chg="add">
          <ac:chgData name="IBRAHIM RUPAWALA" userId="16fe9d1623dd648b" providerId="LiveId" clId="{B214585C-E2E5-4EA0-9EBC-D7614E89424D}" dt="2023-04-25T03:25:01.520" v="2" actId="22"/>
          <ac:picMkLst>
            <pc:docMk/>
            <pc:sldMk cId="2760283125" sldId="330"/>
            <ac:picMk id="5" creationId="{EF5AB2EE-B6A6-E1CC-3F71-2985B16D03B5}"/>
          </ac:picMkLst>
        </pc:picChg>
      </pc:sldChg>
      <pc:sldChg chg="addSp delSp new mod">
        <pc:chgData name="IBRAHIM RUPAWALA" userId="16fe9d1623dd648b" providerId="LiveId" clId="{B214585C-E2E5-4EA0-9EBC-D7614E89424D}" dt="2023-04-25T03:25:29.281" v="21" actId="22"/>
        <pc:sldMkLst>
          <pc:docMk/>
          <pc:sldMk cId="1524599368" sldId="331"/>
        </pc:sldMkLst>
        <pc:spChg chg="del">
          <ac:chgData name="IBRAHIM RUPAWALA" userId="16fe9d1623dd648b" providerId="LiveId" clId="{B214585C-E2E5-4EA0-9EBC-D7614E89424D}" dt="2023-04-25T03:25:07.257" v="7" actId="478"/>
          <ac:spMkLst>
            <pc:docMk/>
            <pc:sldMk cId="1524599368" sldId="331"/>
            <ac:spMk id="2" creationId="{4FF73C88-1B8B-1269-6976-3A1DDBAE0F50}"/>
          </ac:spMkLst>
        </pc:spChg>
        <pc:spChg chg="del">
          <ac:chgData name="IBRAHIM RUPAWALA" userId="16fe9d1623dd648b" providerId="LiveId" clId="{B214585C-E2E5-4EA0-9EBC-D7614E89424D}" dt="2023-04-25T03:25:07.257" v="7" actId="478"/>
          <ac:spMkLst>
            <pc:docMk/>
            <pc:sldMk cId="1524599368" sldId="331"/>
            <ac:spMk id="3" creationId="{FDF04B56-CE3A-CD88-DD78-F9638F6B1662}"/>
          </ac:spMkLst>
        </pc:spChg>
        <pc:picChg chg="add">
          <ac:chgData name="IBRAHIM RUPAWALA" userId="16fe9d1623dd648b" providerId="LiveId" clId="{B214585C-E2E5-4EA0-9EBC-D7614E89424D}" dt="2023-04-25T03:25:29.281" v="21" actId="22"/>
          <ac:picMkLst>
            <pc:docMk/>
            <pc:sldMk cId="1524599368" sldId="331"/>
            <ac:picMk id="5" creationId="{AE1834D7-9D5D-A54A-28E7-A14D6EEEA286}"/>
          </ac:picMkLst>
        </pc:picChg>
      </pc:sldChg>
      <pc:sldChg chg="new del">
        <pc:chgData name="IBRAHIM RUPAWALA" userId="16fe9d1623dd648b" providerId="LiveId" clId="{B214585C-E2E5-4EA0-9EBC-D7614E89424D}" dt="2023-04-25T03:25:08.829" v="8" actId="47"/>
        <pc:sldMkLst>
          <pc:docMk/>
          <pc:sldMk cId="252119141" sldId="332"/>
        </pc:sldMkLst>
      </pc:sldChg>
      <pc:sldChg chg="add del">
        <pc:chgData name="IBRAHIM RUPAWALA" userId="16fe9d1623dd648b" providerId="LiveId" clId="{B214585C-E2E5-4EA0-9EBC-D7614E89424D}" dt="2023-04-25T03:25:30.951" v="22" actId="47"/>
        <pc:sldMkLst>
          <pc:docMk/>
          <pc:sldMk cId="1214536273" sldId="332"/>
        </pc:sldMkLst>
      </pc:sldChg>
      <pc:sldChg chg="new del">
        <pc:chgData name="IBRAHIM RUPAWALA" userId="16fe9d1623dd648b" providerId="LiveId" clId="{B214585C-E2E5-4EA0-9EBC-D7614E89424D}" dt="2023-04-25T03:25:09.527" v="9" actId="47"/>
        <pc:sldMkLst>
          <pc:docMk/>
          <pc:sldMk cId="2104166978" sldId="333"/>
        </pc:sldMkLst>
      </pc:sldChg>
      <pc:sldChg chg="add del">
        <pc:chgData name="IBRAHIM RUPAWALA" userId="16fe9d1623dd648b" providerId="LiveId" clId="{B214585C-E2E5-4EA0-9EBC-D7614E89424D}" dt="2023-04-25T03:25:32.174" v="23" actId="47"/>
        <pc:sldMkLst>
          <pc:docMk/>
          <pc:sldMk cId="4201753645" sldId="333"/>
        </pc:sldMkLst>
      </pc:sldChg>
      <pc:sldChg chg="new del">
        <pc:chgData name="IBRAHIM RUPAWALA" userId="16fe9d1623dd648b" providerId="LiveId" clId="{B214585C-E2E5-4EA0-9EBC-D7614E89424D}" dt="2023-04-25T03:25:10.526" v="10" actId="47"/>
        <pc:sldMkLst>
          <pc:docMk/>
          <pc:sldMk cId="1175735861" sldId="334"/>
        </pc:sldMkLst>
      </pc:sldChg>
      <pc:sldChg chg="add del">
        <pc:chgData name="IBRAHIM RUPAWALA" userId="16fe9d1623dd648b" providerId="LiveId" clId="{B214585C-E2E5-4EA0-9EBC-D7614E89424D}" dt="2023-04-25T03:25:33.225" v="24" actId="47"/>
        <pc:sldMkLst>
          <pc:docMk/>
          <pc:sldMk cId="3550482641" sldId="334"/>
        </pc:sldMkLst>
      </pc:sldChg>
      <pc:sldChg chg="add del">
        <pc:chgData name="IBRAHIM RUPAWALA" userId="16fe9d1623dd648b" providerId="LiveId" clId="{B214585C-E2E5-4EA0-9EBC-D7614E89424D}" dt="2023-04-25T03:25:34.645" v="25" actId="47"/>
        <pc:sldMkLst>
          <pc:docMk/>
          <pc:sldMk cId="1701355261" sldId="335"/>
        </pc:sldMkLst>
      </pc:sldChg>
      <pc:sldChg chg="add del">
        <pc:chgData name="IBRAHIM RUPAWALA" userId="16fe9d1623dd648b" providerId="LiveId" clId="{B214585C-E2E5-4EA0-9EBC-D7614E89424D}" dt="2023-04-25T03:25:40.150" v="26" actId="47"/>
        <pc:sldMkLst>
          <pc:docMk/>
          <pc:sldMk cId="21980335" sldId="336"/>
        </pc:sldMkLst>
      </pc:sldChg>
      <pc:sldChg chg="add del">
        <pc:chgData name="IBRAHIM RUPAWALA" userId="16fe9d1623dd648b" providerId="LiveId" clId="{B214585C-E2E5-4EA0-9EBC-D7614E89424D}" dt="2023-04-25T03:25:40.150" v="26" actId="47"/>
        <pc:sldMkLst>
          <pc:docMk/>
          <pc:sldMk cId="207154533" sldId="337"/>
        </pc:sldMkLst>
      </pc:sldChg>
      <pc:sldChg chg="add del">
        <pc:chgData name="IBRAHIM RUPAWALA" userId="16fe9d1623dd648b" providerId="LiveId" clId="{B214585C-E2E5-4EA0-9EBC-D7614E89424D}" dt="2023-04-25T03:25:40.150" v="26" actId="47"/>
        <pc:sldMkLst>
          <pc:docMk/>
          <pc:sldMk cId="73872552" sldId="338"/>
        </pc:sldMkLst>
      </pc:sldChg>
      <pc:sldChg chg="add del">
        <pc:chgData name="IBRAHIM RUPAWALA" userId="16fe9d1623dd648b" providerId="LiveId" clId="{B214585C-E2E5-4EA0-9EBC-D7614E89424D}" dt="2023-04-25T03:25:40.150" v="26" actId="47"/>
        <pc:sldMkLst>
          <pc:docMk/>
          <pc:sldMk cId="912350072" sldId="339"/>
        </pc:sldMkLst>
      </pc:sldChg>
      <pc:sldChg chg="add del">
        <pc:chgData name="IBRAHIM RUPAWALA" userId="16fe9d1623dd648b" providerId="LiveId" clId="{B214585C-E2E5-4EA0-9EBC-D7614E89424D}" dt="2023-04-25T03:25:40.150" v="26" actId="47"/>
        <pc:sldMkLst>
          <pc:docMk/>
          <pc:sldMk cId="1020679789" sldId="340"/>
        </pc:sldMkLst>
      </pc:sldChg>
      <pc:sldChg chg="add del">
        <pc:chgData name="IBRAHIM RUPAWALA" userId="16fe9d1623dd648b" providerId="LiveId" clId="{B214585C-E2E5-4EA0-9EBC-D7614E89424D}" dt="2023-04-25T03:25:40.150" v="26" actId="47"/>
        <pc:sldMkLst>
          <pc:docMk/>
          <pc:sldMk cId="1258141723" sldId="34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CB7F-D47C-6191-C18C-874DC843FE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D1058B-971D-65BA-74CF-DAD7E49506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B0E322-DFE7-D266-404D-44A597202B81}"/>
              </a:ext>
            </a:extLst>
          </p:cNvPr>
          <p:cNvSpPr>
            <a:spLocks noGrp="1"/>
          </p:cNvSpPr>
          <p:nvPr>
            <p:ph type="dt" sz="half" idx="10"/>
          </p:nvPr>
        </p:nvSpPr>
        <p:spPr/>
        <p:txBody>
          <a:bodyPr/>
          <a:lstStyle/>
          <a:p>
            <a:fld id="{2817C29F-59BC-49F2-AB7C-60C07F9E4C17}" type="datetimeFigureOut">
              <a:rPr lang="en-US" smtClean="0"/>
              <a:t>4/24/2023</a:t>
            </a:fld>
            <a:endParaRPr lang="en-US"/>
          </a:p>
        </p:txBody>
      </p:sp>
      <p:sp>
        <p:nvSpPr>
          <p:cNvPr id="5" name="Footer Placeholder 4">
            <a:extLst>
              <a:ext uri="{FF2B5EF4-FFF2-40B4-BE49-F238E27FC236}">
                <a16:creationId xmlns:a16="http://schemas.microsoft.com/office/drawing/2014/main" id="{0646F23D-5008-0D04-7B09-103F36D57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ABC673-5861-2A5A-1CF4-EB6B8263AD3F}"/>
              </a:ext>
            </a:extLst>
          </p:cNvPr>
          <p:cNvSpPr>
            <a:spLocks noGrp="1"/>
          </p:cNvSpPr>
          <p:nvPr>
            <p:ph type="sldNum" sz="quarter" idx="12"/>
          </p:nvPr>
        </p:nvSpPr>
        <p:spPr/>
        <p:txBody>
          <a:bodyPr/>
          <a:lstStyle/>
          <a:p>
            <a:fld id="{75FE7294-F8D9-439B-9CCE-3AC2AE7E1433}" type="slidenum">
              <a:rPr lang="en-US" smtClean="0"/>
              <a:t>‹#›</a:t>
            </a:fld>
            <a:endParaRPr lang="en-US"/>
          </a:p>
        </p:txBody>
      </p:sp>
    </p:spTree>
    <p:extLst>
      <p:ext uri="{BB962C8B-B14F-4D97-AF65-F5344CB8AC3E}">
        <p14:creationId xmlns:p14="http://schemas.microsoft.com/office/powerpoint/2010/main" val="857583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7DA1-071E-A08B-CB74-86C721DD2D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3E7EA4-5CC7-EAB0-19D2-745AD0214E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C2BBDE-D8D0-2773-5B79-1F5B133EDE26}"/>
              </a:ext>
            </a:extLst>
          </p:cNvPr>
          <p:cNvSpPr>
            <a:spLocks noGrp="1"/>
          </p:cNvSpPr>
          <p:nvPr>
            <p:ph type="dt" sz="half" idx="10"/>
          </p:nvPr>
        </p:nvSpPr>
        <p:spPr/>
        <p:txBody>
          <a:bodyPr/>
          <a:lstStyle/>
          <a:p>
            <a:fld id="{2817C29F-59BC-49F2-AB7C-60C07F9E4C17}" type="datetimeFigureOut">
              <a:rPr lang="en-US" smtClean="0"/>
              <a:t>4/24/2023</a:t>
            </a:fld>
            <a:endParaRPr lang="en-US"/>
          </a:p>
        </p:txBody>
      </p:sp>
      <p:sp>
        <p:nvSpPr>
          <p:cNvPr id="5" name="Footer Placeholder 4">
            <a:extLst>
              <a:ext uri="{FF2B5EF4-FFF2-40B4-BE49-F238E27FC236}">
                <a16:creationId xmlns:a16="http://schemas.microsoft.com/office/drawing/2014/main" id="{E48B6616-AD90-F53D-5267-ADE8913449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16A45D-1BCC-0AA9-F304-94F8C62E77DE}"/>
              </a:ext>
            </a:extLst>
          </p:cNvPr>
          <p:cNvSpPr>
            <a:spLocks noGrp="1"/>
          </p:cNvSpPr>
          <p:nvPr>
            <p:ph type="sldNum" sz="quarter" idx="12"/>
          </p:nvPr>
        </p:nvSpPr>
        <p:spPr/>
        <p:txBody>
          <a:bodyPr/>
          <a:lstStyle/>
          <a:p>
            <a:fld id="{75FE7294-F8D9-439B-9CCE-3AC2AE7E1433}" type="slidenum">
              <a:rPr lang="en-US" smtClean="0"/>
              <a:t>‹#›</a:t>
            </a:fld>
            <a:endParaRPr lang="en-US"/>
          </a:p>
        </p:txBody>
      </p:sp>
    </p:spTree>
    <p:extLst>
      <p:ext uri="{BB962C8B-B14F-4D97-AF65-F5344CB8AC3E}">
        <p14:creationId xmlns:p14="http://schemas.microsoft.com/office/powerpoint/2010/main" val="953865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C4805A-2675-E44F-E503-71D0BD31D3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8060C0-DB92-D086-8D43-F44C1AE27C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27D9D1-1C81-6C02-43E7-0C2272AAD2E1}"/>
              </a:ext>
            </a:extLst>
          </p:cNvPr>
          <p:cNvSpPr>
            <a:spLocks noGrp="1"/>
          </p:cNvSpPr>
          <p:nvPr>
            <p:ph type="dt" sz="half" idx="10"/>
          </p:nvPr>
        </p:nvSpPr>
        <p:spPr/>
        <p:txBody>
          <a:bodyPr/>
          <a:lstStyle/>
          <a:p>
            <a:fld id="{2817C29F-59BC-49F2-AB7C-60C07F9E4C17}" type="datetimeFigureOut">
              <a:rPr lang="en-US" smtClean="0"/>
              <a:t>4/24/2023</a:t>
            </a:fld>
            <a:endParaRPr lang="en-US"/>
          </a:p>
        </p:txBody>
      </p:sp>
      <p:sp>
        <p:nvSpPr>
          <p:cNvPr id="5" name="Footer Placeholder 4">
            <a:extLst>
              <a:ext uri="{FF2B5EF4-FFF2-40B4-BE49-F238E27FC236}">
                <a16:creationId xmlns:a16="http://schemas.microsoft.com/office/drawing/2014/main" id="{490FE5BB-7C34-F48D-ABF8-9D7AE918A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26890A-2865-FAB6-278E-1ED6CC5796D6}"/>
              </a:ext>
            </a:extLst>
          </p:cNvPr>
          <p:cNvSpPr>
            <a:spLocks noGrp="1"/>
          </p:cNvSpPr>
          <p:nvPr>
            <p:ph type="sldNum" sz="quarter" idx="12"/>
          </p:nvPr>
        </p:nvSpPr>
        <p:spPr/>
        <p:txBody>
          <a:bodyPr/>
          <a:lstStyle/>
          <a:p>
            <a:fld id="{75FE7294-F8D9-439B-9CCE-3AC2AE7E1433}" type="slidenum">
              <a:rPr lang="en-US" smtClean="0"/>
              <a:t>‹#›</a:t>
            </a:fld>
            <a:endParaRPr lang="en-US"/>
          </a:p>
        </p:txBody>
      </p:sp>
    </p:spTree>
    <p:extLst>
      <p:ext uri="{BB962C8B-B14F-4D97-AF65-F5344CB8AC3E}">
        <p14:creationId xmlns:p14="http://schemas.microsoft.com/office/powerpoint/2010/main" val="322963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6125E-22C2-B0B3-A97D-0130B90150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B567C7-D137-9066-C068-021739F469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CB0DE3-9B47-01B1-8CEA-F075B40BDAF6}"/>
              </a:ext>
            </a:extLst>
          </p:cNvPr>
          <p:cNvSpPr>
            <a:spLocks noGrp="1"/>
          </p:cNvSpPr>
          <p:nvPr>
            <p:ph type="dt" sz="half" idx="10"/>
          </p:nvPr>
        </p:nvSpPr>
        <p:spPr/>
        <p:txBody>
          <a:bodyPr/>
          <a:lstStyle/>
          <a:p>
            <a:fld id="{2817C29F-59BC-49F2-AB7C-60C07F9E4C17}" type="datetimeFigureOut">
              <a:rPr lang="en-US" smtClean="0"/>
              <a:t>4/24/2023</a:t>
            </a:fld>
            <a:endParaRPr lang="en-US"/>
          </a:p>
        </p:txBody>
      </p:sp>
      <p:sp>
        <p:nvSpPr>
          <p:cNvPr id="5" name="Footer Placeholder 4">
            <a:extLst>
              <a:ext uri="{FF2B5EF4-FFF2-40B4-BE49-F238E27FC236}">
                <a16:creationId xmlns:a16="http://schemas.microsoft.com/office/drawing/2014/main" id="{1BA79D8A-A87C-5B85-328B-B299DA612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028847-AA1B-20AF-8A1B-9AC157811C1E}"/>
              </a:ext>
            </a:extLst>
          </p:cNvPr>
          <p:cNvSpPr>
            <a:spLocks noGrp="1"/>
          </p:cNvSpPr>
          <p:nvPr>
            <p:ph type="sldNum" sz="quarter" idx="12"/>
          </p:nvPr>
        </p:nvSpPr>
        <p:spPr/>
        <p:txBody>
          <a:bodyPr/>
          <a:lstStyle/>
          <a:p>
            <a:fld id="{75FE7294-F8D9-439B-9CCE-3AC2AE7E1433}" type="slidenum">
              <a:rPr lang="en-US" smtClean="0"/>
              <a:t>‹#›</a:t>
            </a:fld>
            <a:endParaRPr lang="en-US"/>
          </a:p>
        </p:txBody>
      </p:sp>
    </p:spTree>
    <p:extLst>
      <p:ext uri="{BB962C8B-B14F-4D97-AF65-F5344CB8AC3E}">
        <p14:creationId xmlns:p14="http://schemas.microsoft.com/office/powerpoint/2010/main" val="1401747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A899-E455-5BC3-D292-267607628C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933B32-1D3C-083E-02A2-53AD25E495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2B4294-C747-9AE7-00A2-05105C6B0A4F}"/>
              </a:ext>
            </a:extLst>
          </p:cNvPr>
          <p:cNvSpPr>
            <a:spLocks noGrp="1"/>
          </p:cNvSpPr>
          <p:nvPr>
            <p:ph type="dt" sz="half" idx="10"/>
          </p:nvPr>
        </p:nvSpPr>
        <p:spPr/>
        <p:txBody>
          <a:bodyPr/>
          <a:lstStyle/>
          <a:p>
            <a:fld id="{2817C29F-59BC-49F2-AB7C-60C07F9E4C17}" type="datetimeFigureOut">
              <a:rPr lang="en-US" smtClean="0"/>
              <a:t>4/24/2023</a:t>
            </a:fld>
            <a:endParaRPr lang="en-US"/>
          </a:p>
        </p:txBody>
      </p:sp>
      <p:sp>
        <p:nvSpPr>
          <p:cNvPr id="5" name="Footer Placeholder 4">
            <a:extLst>
              <a:ext uri="{FF2B5EF4-FFF2-40B4-BE49-F238E27FC236}">
                <a16:creationId xmlns:a16="http://schemas.microsoft.com/office/drawing/2014/main" id="{02991FEA-959D-7CA2-20A7-7921780A0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17218B-F76A-2F6B-0326-196D94665316}"/>
              </a:ext>
            </a:extLst>
          </p:cNvPr>
          <p:cNvSpPr>
            <a:spLocks noGrp="1"/>
          </p:cNvSpPr>
          <p:nvPr>
            <p:ph type="sldNum" sz="quarter" idx="12"/>
          </p:nvPr>
        </p:nvSpPr>
        <p:spPr/>
        <p:txBody>
          <a:bodyPr/>
          <a:lstStyle/>
          <a:p>
            <a:fld id="{75FE7294-F8D9-439B-9CCE-3AC2AE7E1433}" type="slidenum">
              <a:rPr lang="en-US" smtClean="0"/>
              <a:t>‹#›</a:t>
            </a:fld>
            <a:endParaRPr lang="en-US"/>
          </a:p>
        </p:txBody>
      </p:sp>
    </p:spTree>
    <p:extLst>
      <p:ext uri="{BB962C8B-B14F-4D97-AF65-F5344CB8AC3E}">
        <p14:creationId xmlns:p14="http://schemas.microsoft.com/office/powerpoint/2010/main" val="4236531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B2F2-5E34-B840-A77D-1CBA9D2117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D9BB4A-722A-9A98-8902-5137B072B2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549450-6B19-DFCB-541F-1D72C998F0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234E90-C409-69BA-D48A-667209CC9715}"/>
              </a:ext>
            </a:extLst>
          </p:cNvPr>
          <p:cNvSpPr>
            <a:spLocks noGrp="1"/>
          </p:cNvSpPr>
          <p:nvPr>
            <p:ph type="dt" sz="half" idx="10"/>
          </p:nvPr>
        </p:nvSpPr>
        <p:spPr/>
        <p:txBody>
          <a:bodyPr/>
          <a:lstStyle/>
          <a:p>
            <a:fld id="{2817C29F-59BC-49F2-AB7C-60C07F9E4C17}" type="datetimeFigureOut">
              <a:rPr lang="en-US" smtClean="0"/>
              <a:t>4/24/2023</a:t>
            </a:fld>
            <a:endParaRPr lang="en-US"/>
          </a:p>
        </p:txBody>
      </p:sp>
      <p:sp>
        <p:nvSpPr>
          <p:cNvPr id="6" name="Footer Placeholder 5">
            <a:extLst>
              <a:ext uri="{FF2B5EF4-FFF2-40B4-BE49-F238E27FC236}">
                <a16:creationId xmlns:a16="http://schemas.microsoft.com/office/drawing/2014/main" id="{A005947F-80C2-847D-2C25-5950563976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58D45C-79C7-E9AC-CDF0-405845F27007}"/>
              </a:ext>
            </a:extLst>
          </p:cNvPr>
          <p:cNvSpPr>
            <a:spLocks noGrp="1"/>
          </p:cNvSpPr>
          <p:nvPr>
            <p:ph type="sldNum" sz="quarter" idx="12"/>
          </p:nvPr>
        </p:nvSpPr>
        <p:spPr/>
        <p:txBody>
          <a:bodyPr/>
          <a:lstStyle/>
          <a:p>
            <a:fld id="{75FE7294-F8D9-439B-9CCE-3AC2AE7E1433}" type="slidenum">
              <a:rPr lang="en-US" smtClean="0"/>
              <a:t>‹#›</a:t>
            </a:fld>
            <a:endParaRPr lang="en-US"/>
          </a:p>
        </p:txBody>
      </p:sp>
    </p:spTree>
    <p:extLst>
      <p:ext uri="{BB962C8B-B14F-4D97-AF65-F5344CB8AC3E}">
        <p14:creationId xmlns:p14="http://schemas.microsoft.com/office/powerpoint/2010/main" val="4000214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50033-08E8-BA24-9414-E157FA593C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277964-5CB3-AEFF-1280-0752B45622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04A8DB-442A-FD47-550D-68A4645693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D82232-4513-9EBB-AE69-D292F30EE4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1BE926-892B-4DF2-0719-8B1936AEF6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13B708-AC40-B658-0C28-6D5664BFAFF4}"/>
              </a:ext>
            </a:extLst>
          </p:cNvPr>
          <p:cNvSpPr>
            <a:spLocks noGrp="1"/>
          </p:cNvSpPr>
          <p:nvPr>
            <p:ph type="dt" sz="half" idx="10"/>
          </p:nvPr>
        </p:nvSpPr>
        <p:spPr/>
        <p:txBody>
          <a:bodyPr/>
          <a:lstStyle/>
          <a:p>
            <a:fld id="{2817C29F-59BC-49F2-AB7C-60C07F9E4C17}" type="datetimeFigureOut">
              <a:rPr lang="en-US" smtClean="0"/>
              <a:t>4/24/2023</a:t>
            </a:fld>
            <a:endParaRPr lang="en-US"/>
          </a:p>
        </p:txBody>
      </p:sp>
      <p:sp>
        <p:nvSpPr>
          <p:cNvPr id="8" name="Footer Placeholder 7">
            <a:extLst>
              <a:ext uri="{FF2B5EF4-FFF2-40B4-BE49-F238E27FC236}">
                <a16:creationId xmlns:a16="http://schemas.microsoft.com/office/drawing/2014/main" id="{627CDDBE-E2F7-CB5D-882B-70C2A57FB3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161EFD-C260-2FDB-5A97-B58B9D25CF2A}"/>
              </a:ext>
            </a:extLst>
          </p:cNvPr>
          <p:cNvSpPr>
            <a:spLocks noGrp="1"/>
          </p:cNvSpPr>
          <p:nvPr>
            <p:ph type="sldNum" sz="quarter" idx="12"/>
          </p:nvPr>
        </p:nvSpPr>
        <p:spPr/>
        <p:txBody>
          <a:bodyPr/>
          <a:lstStyle/>
          <a:p>
            <a:fld id="{75FE7294-F8D9-439B-9CCE-3AC2AE7E1433}" type="slidenum">
              <a:rPr lang="en-US" smtClean="0"/>
              <a:t>‹#›</a:t>
            </a:fld>
            <a:endParaRPr lang="en-US"/>
          </a:p>
        </p:txBody>
      </p:sp>
    </p:spTree>
    <p:extLst>
      <p:ext uri="{BB962C8B-B14F-4D97-AF65-F5344CB8AC3E}">
        <p14:creationId xmlns:p14="http://schemas.microsoft.com/office/powerpoint/2010/main" val="199017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AFF54-6825-5809-A9E2-333A100676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DBB948-D22E-3D6A-D2C4-A386F75FB342}"/>
              </a:ext>
            </a:extLst>
          </p:cNvPr>
          <p:cNvSpPr>
            <a:spLocks noGrp="1"/>
          </p:cNvSpPr>
          <p:nvPr>
            <p:ph type="dt" sz="half" idx="10"/>
          </p:nvPr>
        </p:nvSpPr>
        <p:spPr/>
        <p:txBody>
          <a:bodyPr/>
          <a:lstStyle/>
          <a:p>
            <a:fld id="{2817C29F-59BC-49F2-AB7C-60C07F9E4C17}" type="datetimeFigureOut">
              <a:rPr lang="en-US" smtClean="0"/>
              <a:t>4/24/2023</a:t>
            </a:fld>
            <a:endParaRPr lang="en-US"/>
          </a:p>
        </p:txBody>
      </p:sp>
      <p:sp>
        <p:nvSpPr>
          <p:cNvPr id="4" name="Footer Placeholder 3">
            <a:extLst>
              <a:ext uri="{FF2B5EF4-FFF2-40B4-BE49-F238E27FC236}">
                <a16:creationId xmlns:a16="http://schemas.microsoft.com/office/drawing/2014/main" id="{B0D54CF5-84A7-55B4-D2EC-425574749B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4D27EA-8136-E6DC-81EB-4F3B4C89B4B9}"/>
              </a:ext>
            </a:extLst>
          </p:cNvPr>
          <p:cNvSpPr>
            <a:spLocks noGrp="1"/>
          </p:cNvSpPr>
          <p:nvPr>
            <p:ph type="sldNum" sz="quarter" idx="12"/>
          </p:nvPr>
        </p:nvSpPr>
        <p:spPr/>
        <p:txBody>
          <a:bodyPr/>
          <a:lstStyle/>
          <a:p>
            <a:fld id="{75FE7294-F8D9-439B-9CCE-3AC2AE7E1433}" type="slidenum">
              <a:rPr lang="en-US" smtClean="0"/>
              <a:t>‹#›</a:t>
            </a:fld>
            <a:endParaRPr lang="en-US"/>
          </a:p>
        </p:txBody>
      </p:sp>
    </p:spTree>
    <p:extLst>
      <p:ext uri="{BB962C8B-B14F-4D97-AF65-F5344CB8AC3E}">
        <p14:creationId xmlns:p14="http://schemas.microsoft.com/office/powerpoint/2010/main" val="4096897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A9C1C4-8CA4-329D-2E61-6585652EA634}"/>
              </a:ext>
            </a:extLst>
          </p:cNvPr>
          <p:cNvSpPr>
            <a:spLocks noGrp="1"/>
          </p:cNvSpPr>
          <p:nvPr>
            <p:ph type="dt" sz="half" idx="10"/>
          </p:nvPr>
        </p:nvSpPr>
        <p:spPr/>
        <p:txBody>
          <a:bodyPr/>
          <a:lstStyle/>
          <a:p>
            <a:fld id="{2817C29F-59BC-49F2-AB7C-60C07F9E4C17}" type="datetimeFigureOut">
              <a:rPr lang="en-US" smtClean="0"/>
              <a:t>4/24/2023</a:t>
            </a:fld>
            <a:endParaRPr lang="en-US"/>
          </a:p>
        </p:txBody>
      </p:sp>
      <p:sp>
        <p:nvSpPr>
          <p:cNvPr id="3" name="Footer Placeholder 2">
            <a:extLst>
              <a:ext uri="{FF2B5EF4-FFF2-40B4-BE49-F238E27FC236}">
                <a16:creationId xmlns:a16="http://schemas.microsoft.com/office/drawing/2014/main" id="{CFD54CEC-DC6F-AD2B-991C-67846CC614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23B58A-5C93-078B-7FE5-FC3C6476982B}"/>
              </a:ext>
            </a:extLst>
          </p:cNvPr>
          <p:cNvSpPr>
            <a:spLocks noGrp="1"/>
          </p:cNvSpPr>
          <p:nvPr>
            <p:ph type="sldNum" sz="quarter" idx="12"/>
          </p:nvPr>
        </p:nvSpPr>
        <p:spPr/>
        <p:txBody>
          <a:bodyPr/>
          <a:lstStyle/>
          <a:p>
            <a:fld id="{75FE7294-F8D9-439B-9CCE-3AC2AE7E1433}" type="slidenum">
              <a:rPr lang="en-US" smtClean="0"/>
              <a:t>‹#›</a:t>
            </a:fld>
            <a:endParaRPr lang="en-US"/>
          </a:p>
        </p:txBody>
      </p:sp>
    </p:spTree>
    <p:extLst>
      <p:ext uri="{BB962C8B-B14F-4D97-AF65-F5344CB8AC3E}">
        <p14:creationId xmlns:p14="http://schemas.microsoft.com/office/powerpoint/2010/main" val="3374085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AF3E4-D1BC-0B2A-AC44-BA63DFD600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AA17A9-1C28-ED61-1131-9911CFF5D1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F7A7A7-EB6B-1C02-4E35-CADD7F885F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F39D78-5101-1EFD-CDAD-A686DBFE607E}"/>
              </a:ext>
            </a:extLst>
          </p:cNvPr>
          <p:cNvSpPr>
            <a:spLocks noGrp="1"/>
          </p:cNvSpPr>
          <p:nvPr>
            <p:ph type="dt" sz="half" idx="10"/>
          </p:nvPr>
        </p:nvSpPr>
        <p:spPr/>
        <p:txBody>
          <a:bodyPr/>
          <a:lstStyle/>
          <a:p>
            <a:fld id="{2817C29F-59BC-49F2-AB7C-60C07F9E4C17}" type="datetimeFigureOut">
              <a:rPr lang="en-US" smtClean="0"/>
              <a:t>4/24/2023</a:t>
            </a:fld>
            <a:endParaRPr lang="en-US"/>
          </a:p>
        </p:txBody>
      </p:sp>
      <p:sp>
        <p:nvSpPr>
          <p:cNvPr id="6" name="Footer Placeholder 5">
            <a:extLst>
              <a:ext uri="{FF2B5EF4-FFF2-40B4-BE49-F238E27FC236}">
                <a16:creationId xmlns:a16="http://schemas.microsoft.com/office/drawing/2014/main" id="{34C72E47-33DA-F279-1BAB-1AE9273962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649873-8FDD-3514-8EFF-E60EF2448A06}"/>
              </a:ext>
            </a:extLst>
          </p:cNvPr>
          <p:cNvSpPr>
            <a:spLocks noGrp="1"/>
          </p:cNvSpPr>
          <p:nvPr>
            <p:ph type="sldNum" sz="quarter" idx="12"/>
          </p:nvPr>
        </p:nvSpPr>
        <p:spPr/>
        <p:txBody>
          <a:bodyPr/>
          <a:lstStyle/>
          <a:p>
            <a:fld id="{75FE7294-F8D9-439B-9CCE-3AC2AE7E1433}" type="slidenum">
              <a:rPr lang="en-US" smtClean="0"/>
              <a:t>‹#›</a:t>
            </a:fld>
            <a:endParaRPr lang="en-US"/>
          </a:p>
        </p:txBody>
      </p:sp>
    </p:spTree>
    <p:extLst>
      <p:ext uri="{BB962C8B-B14F-4D97-AF65-F5344CB8AC3E}">
        <p14:creationId xmlns:p14="http://schemas.microsoft.com/office/powerpoint/2010/main" val="1752212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0428-6411-1EAA-DA0E-ABED3C199E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BD9987-3197-4E45-37A1-372CBFC5FE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06B2A7-EABE-2ACB-1595-8D19A3AE71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42224C-707A-7528-F325-796B49FE2007}"/>
              </a:ext>
            </a:extLst>
          </p:cNvPr>
          <p:cNvSpPr>
            <a:spLocks noGrp="1"/>
          </p:cNvSpPr>
          <p:nvPr>
            <p:ph type="dt" sz="half" idx="10"/>
          </p:nvPr>
        </p:nvSpPr>
        <p:spPr/>
        <p:txBody>
          <a:bodyPr/>
          <a:lstStyle/>
          <a:p>
            <a:fld id="{2817C29F-59BC-49F2-AB7C-60C07F9E4C17}" type="datetimeFigureOut">
              <a:rPr lang="en-US" smtClean="0"/>
              <a:t>4/24/2023</a:t>
            </a:fld>
            <a:endParaRPr lang="en-US"/>
          </a:p>
        </p:txBody>
      </p:sp>
      <p:sp>
        <p:nvSpPr>
          <p:cNvPr id="6" name="Footer Placeholder 5">
            <a:extLst>
              <a:ext uri="{FF2B5EF4-FFF2-40B4-BE49-F238E27FC236}">
                <a16:creationId xmlns:a16="http://schemas.microsoft.com/office/drawing/2014/main" id="{0887A625-B87E-BDC4-A7E7-95BF2D31D8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512208-8BB4-8023-3525-95CFF7F16E8E}"/>
              </a:ext>
            </a:extLst>
          </p:cNvPr>
          <p:cNvSpPr>
            <a:spLocks noGrp="1"/>
          </p:cNvSpPr>
          <p:nvPr>
            <p:ph type="sldNum" sz="quarter" idx="12"/>
          </p:nvPr>
        </p:nvSpPr>
        <p:spPr/>
        <p:txBody>
          <a:bodyPr/>
          <a:lstStyle/>
          <a:p>
            <a:fld id="{75FE7294-F8D9-439B-9CCE-3AC2AE7E1433}" type="slidenum">
              <a:rPr lang="en-US" smtClean="0"/>
              <a:t>‹#›</a:t>
            </a:fld>
            <a:endParaRPr lang="en-US"/>
          </a:p>
        </p:txBody>
      </p:sp>
    </p:spTree>
    <p:extLst>
      <p:ext uri="{BB962C8B-B14F-4D97-AF65-F5344CB8AC3E}">
        <p14:creationId xmlns:p14="http://schemas.microsoft.com/office/powerpoint/2010/main" val="1293881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FE883B-80AE-7F33-2BF5-0C826010F2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461A44-A6DD-C6AE-0F4B-B90A35787C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75468E-4336-48DE-A835-9AED75386F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17C29F-59BC-49F2-AB7C-60C07F9E4C17}" type="datetimeFigureOut">
              <a:rPr lang="en-US" smtClean="0"/>
              <a:t>4/24/2023</a:t>
            </a:fld>
            <a:endParaRPr lang="en-US"/>
          </a:p>
        </p:txBody>
      </p:sp>
      <p:sp>
        <p:nvSpPr>
          <p:cNvPr id="5" name="Footer Placeholder 4">
            <a:extLst>
              <a:ext uri="{FF2B5EF4-FFF2-40B4-BE49-F238E27FC236}">
                <a16:creationId xmlns:a16="http://schemas.microsoft.com/office/drawing/2014/main" id="{052EC679-30ED-6165-8048-C3DD6B6ADD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CEFE0F-3126-E165-9058-7427808830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FE7294-F8D9-439B-9CCE-3AC2AE7E1433}" type="slidenum">
              <a:rPr lang="en-US" smtClean="0"/>
              <a:t>‹#›</a:t>
            </a:fld>
            <a:endParaRPr lang="en-US"/>
          </a:p>
        </p:txBody>
      </p:sp>
    </p:spTree>
    <p:extLst>
      <p:ext uri="{BB962C8B-B14F-4D97-AF65-F5344CB8AC3E}">
        <p14:creationId xmlns:p14="http://schemas.microsoft.com/office/powerpoint/2010/main" val="139496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31B0-9BC6-9A58-3BE8-03F0EB0FEB4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943CC09-AA2A-816E-516C-E8B4C332137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23348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2517FF-4475-2A2F-1CB2-9EAA744D087E}"/>
              </a:ext>
            </a:extLst>
          </p:cNvPr>
          <p:cNvPicPr>
            <a:picLocks noChangeAspect="1"/>
          </p:cNvPicPr>
          <p:nvPr/>
        </p:nvPicPr>
        <p:blipFill>
          <a:blip r:embed="rId2"/>
          <a:stretch>
            <a:fillRect/>
          </a:stretch>
        </p:blipFill>
        <p:spPr>
          <a:xfrm>
            <a:off x="128614" y="162739"/>
            <a:ext cx="6948048" cy="6134956"/>
          </a:xfrm>
          <a:prstGeom prst="rect">
            <a:avLst/>
          </a:prstGeom>
        </p:spPr>
      </p:pic>
      <p:sp>
        <p:nvSpPr>
          <p:cNvPr id="6" name="TextBox 5">
            <a:extLst>
              <a:ext uri="{FF2B5EF4-FFF2-40B4-BE49-F238E27FC236}">
                <a16:creationId xmlns:a16="http://schemas.microsoft.com/office/drawing/2014/main" id="{8A339888-45BA-8A4E-AB3E-76F914267B15}"/>
              </a:ext>
            </a:extLst>
          </p:cNvPr>
          <p:cNvSpPr txBox="1"/>
          <p:nvPr/>
        </p:nvSpPr>
        <p:spPr>
          <a:xfrm>
            <a:off x="7058040" y="252528"/>
            <a:ext cx="5005346" cy="2462213"/>
          </a:xfrm>
          <a:prstGeom prst="rect">
            <a:avLst/>
          </a:prstGeom>
          <a:noFill/>
        </p:spPr>
        <p:txBody>
          <a:bodyPr wrap="square" rtlCol="0">
            <a:spAutoFit/>
          </a:bodyPr>
          <a:lstStyle/>
          <a:p>
            <a:pPr marL="285750" indent="-285750">
              <a:buFont typeface="Arial" panose="020B0604020202020204" pitchFamily="34" charset="0"/>
              <a:buChar char="•"/>
            </a:pPr>
            <a:r>
              <a:rPr lang="en-US" sz="1400" dirty="0"/>
              <a:t>Undetermined X logic will flow to the next Active logic when shutdown logic is turned off hence we have to use Isolation Cell in between them.</a:t>
            </a:r>
          </a:p>
          <a:p>
            <a:pPr marL="285750" indent="-285750">
              <a:buFont typeface="Arial" panose="020B0604020202020204" pitchFamily="34" charset="0"/>
              <a:buChar char="•"/>
            </a:pPr>
            <a:r>
              <a:rPr lang="en-US" sz="1400" dirty="0"/>
              <a:t>Drives known value (0/1) to Active Logic before shutting off the shutdown logic.</a:t>
            </a:r>
          </a:p>
          <a:p>
            <a:pPr marL="285750" indent="-285750">
              <a:buFont typeface="Arial" panose="020B0604020202020204" pitchFamily="34" charset="0"/>
              <a:buChar char="•"/>
            </a:pPr>
            <a:r>
              <a:rPr lang="en-US" sz="1400" dirty="0"/>
              <a:t>Enable also comes from RTL power control logic.</a:t>
            </a:r>
          </a:p>
          <a:p>
            <a:pPr marL="285750" indent="-285750">
              <a:buFont typeface="Arial" panose="020B0604020202020204" pitchFamily="34" charset="0"/>
              <a:buChar char="•"/>
            </a:pPr>
            <a:r>
              <a:rPr lang="en-US" sz="1400" dirty="0"/>
              <a:t>Notice that VDD in ISO is actually </a:t>
            </a:r>
            <a:r>
              <a:rPr lang="en-US" sz="1400" dirty="0" err="1"/>
              <a:t>VDD_BackUp</a:t>
            </a:r>
            <a:r>
              <a:rPr lang="en-US" sz="1400" dirty="0"/>
              <a:t> because VDD is used to shut the shutdown logic Off.</a:t>
            </a:r>
          </a:p>
          <a:p>
            <a:pPr marL="285750" indent="-285750">
              <a:buFont typeface="Arial" panose="020B0604020202020204" pitchFamily="34" charset="0"/>
              <a:buChar char="•"/>
            </a:pPr>
            <a:r>
              <a:rPr lang="en-US" sz="1400" dirty="0"/>
              <a:t>Isolation Cells are used whenever signals is passing from off domain to On domain.</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908017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9F8851-FBDB-7B49-617D-4FC26FC3BF77}"/>
              </a:ext>
            </a:extLst>
          </p:cNvPr>
          <p:cNvPicPr>
            <a:picLocks noChangeAspect="1"/>
          </p:cNvPicPr>
          <p:nvPr/>
        </p:nvPicPr>
        <p:blipFill>
          <a:blip r:embed="rId2"/>
          <a:stretch>
            <a:fillRect/>
          </a:stretch>
        </p:blipFill>
        <p:spPr>
          <a:xfrm>
            <a:off x="87809" y="0"/>
            <a:ext cx="8716591" cy="6249272"/>
          </a:xfrm>
          <a:prstGeom prst="rect">
            <a:avLst/>
          </a:prstGeom>
        </p:spPr>
      </p:pic>
      <p:sp>
        <p:nvSpPr>
          <p:cNvPr id="6" name="TextBox 5">
            <a:extLst>
              <a:ext uri="{FF2B5EF4-FFF2-40B4-BE49-F238E27FC236}">
                <a16:creationId xmlns:a16="http://schemas.microsoft.com/office/drawing/2014/main" id="{68C3A2E9-C0FD-8A83-1488-7367C32CED51}"/>
              </a:ext>
            </a:extLst>
          </p:cNvPr>
          <p:cNvSpPr txBox="1"/>
          <p:nvPr/>
        </p:nvSpPr>
        <p:spPr>
          <a:xfrm>
            <a:off x="9193696" y="218661"/>
            <a:ext cx="2683565" cy="4401205"/>
          </a:xfrm>
          <a:prstGeom prst="rect">
            <a:avLst/>
          </a:prstGeom>
          <a:noFill/>
        </p:spPr>
        <p:txBody>
          <a:bodyPr wrap="square" rtlCol="0">
            <a:spAutoFit/>
          </a:bodyPr>
          <a:lstStyle/>
          <a:p>
            <a:pPr marL="285750" indent="-285750">
              <a:buFont typeface="Arial" panose="020B0604020202020204" pitchFamily="34" charset="0"/>
              <a:buChar char="•"/>
            </a:pPr>
            <a:r>
              <a:rPr lang="en-US" sz="1400" dirty="0"/>
              <a:t>0/1 of 1V domain is 0.2/0.7V.</a:t>
            </a:r>
          </a:p>
          <a:p>
            <a:pPr marL="285750" indent="-285750">
              <a:buFont typeface="Arial" panose="020B0604020202020204" pitchFamily="34" charset="0"/>
              <a:buChar char="•"/>
            </a:pPr>
            <a:r>
              <a:rPr lang="en-US" sz="1400" dirty="0"/>
              <a:t>0/1 of 5V domain is 0.8/3.95V.</a:t>
            </a:r>
          </a:p>
          <a:p>
            <a:pPr marL="285750" indent="-285750">
              <a:buFont typeface="Arial" panose="020B0604020202020204" pitchFamily="34" charset="0"/>
              <a:buChar char="•"/>
            </a:pPr>
            <a:r>
              <a:rPr lang="en-US" sz="1400" dirty="0"/>
              <a:t>Hence 1 of 1V domain is understood as 0 for 5V domain.</a:t>
            </a:r>
          </a:p>
          <a:p>
            <a:pPr marL="285750" indent="-285750">
              <a:buFont typeface="Arial" panose="020B0604020202020204" pitchFamily="34" charset="0"/>
              <a:buChar char="•"/>
            </a:pPr>
            <a:r>
              <a:rPr lang="en-US" sz="1400" dirty="0"/>
              <a:t>Buffer-type level shifter is normal level shifter.</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If Two cells of different domains are connected then anyone of them can go ON and OFF to save power. Hence when one goes OFF, isolation cells has to be used while when both are ON, level shifters has to be used. This requirement is fulfilled by “Enable level shifter ” which consists of both level shifter and isolation cells. </a:t>
            </a:r>
          </a:p>
        </p:txBody>
      </p:sp>
    </p:spTree>
    <p:extLst>
      <p:ext uri="{BB962C8B-B14F-4D97-AF65-F5344CB8AC3E}">
        <p14:creationId xmlns:p14="http://schemas.microsoft.com/office/powerpoint/2010/main" val="1481178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2E8D00-04C1-B456-AC79-68ED0D032D4F}"/>
              </a:ext>
            </a:extLst>
          </p:cNvPr>
          <p:cNvPicPr>
            <a:picLocks noChangeAspect="1"/>
          </p:cNvPicPr>
          <p:nvPr/>
        </p:nvPicPr>
        <p:blipFill>
          <a:blip r:embed="rId2"/>
          <a:stretch>
            <a:fillRect/>
          </a:stretch>
        </p:blipFill>
        <p:spPr>
          <a:xfrm>
            <a:off x="248479" y="112409"/>
            <a:ext cx="6559826" cy="6335009"/>
          </a:xfrm>
          <a:prstGeom prst="rect">
            <a:avLst/>
          </a:prstGeom>
        </p:spPr>
      </p:pic>
      <p:sp>
        <p:nvSpPr>
          <p:cNvPr id="6" name="TextBox 5">
            <a:extLst>
              <a:ext uri="{FF2B5EF4-FFF2-40B4-BE49-F238E27FC236}">
                <a16:creationId xmlns:a16="http://schemas.microsoft.com/office/drawing/2014/main" id="{011E0342-FDC5-1228-CB8E-37F8CC296540}"/>
              </a:ext>
            </a:extLst>
          </p:cNvPr>
          <p:cNvSpPr txBox="1"/>
          <p:nvPr/>
        </p:nvSpPr>
        <p:spPr>
          <a:xfrm>
            <a:off x="6917635" y="166977"/>
            <a:ext cx="5005346"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If a logic needs to be propagated from block 1 to block 3 through block 2 but say block 2 is shut off then we will not be able to pass the signal.</a:t>
            </a:r>
          </a:p>
          <a:p>
            <a:pPr marL="285750" indent="-285750">
              <a:buFont typeface="Arial" panose="020B0604020202020204" pitchFamily="34" charset="0"/>
              <a:buChar char="•"/>
            </a:pPr>
            <a:r>
              <a:rPr lang="en-US" sz="1400" dirty="0"/>
              <a:t>Always-on logic is used in these scenarios for block2 to pass the signal.</a:t>
            </a:r>
          </a:p>
          <a:p>
            <a:pPr marL="285750" indent="-285750">
              <a:buFont typeface="Arial" panose="020B0604020202020204" pitchFamily="34" charset="0"/>
              <a:buChar char="•"/>
            </a:pPr>
            <a:r>
              <a:rPr lang="en-US" sz="1400" dirty="0"/>
              <a:t>Single rail – Only VDD</a:t>
            </a:r>
          </a:p>
          <a:p>
            <a:pPr marL="285750" indent="-285750">
              <a:buFont typeface="Arial" panose="020B0604020202020204" pitchFamily="34" charset="0"/>
              <a:buChar char="•"/>
            </a:pPr>
            <a:r>
              <a:rPr lang="en-US" sz="1400" dirty="0"/>
              <a:t>Dual rail – VDD and </a:t>
            </a:r>
            <a:r>
              <a:rPr lang="en-US" sz="1400" dirty="0" err="1"/>
              <a:t>VDD_Backup</a:t>
            </a:r>
            <a:endParaRPr lang="en-US" sz="1400" dirty="0"/>
          </a:p>
        </p:txBody>
      </p:sp>
    </p:spTree>
    <p:extLst>
      <p:ext uri="{BB962C8B-B14F-4D97-AF65-F5344CB8AC3E}">
        <p14:creationId xmlns:p14="http://schemas.microsoft.com/office/powerpoint/2010/main" val="3962897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EB923F-902C-DE01-DBC5-C0EAAE287891}"/>
              </a:ext>
            </a:extLst>
          </p:cNvPr>
          <p:cNvPicPr>
            <a:picLocks noChangeAspect="1"/>
          </p:cNvPicPr>
          <p:nvPr/>
        </p:nvPicPr>
        <p:blipFill>
          <a:blip r:embed="rId2"/>
          <a:stretch>
            <a:fillRect/>
          </a:stretch>
        </p:blipFill>
        <p:spPr>
          <a:xfrm>
            <a:off x="0" y="113234"/>
            <a:ext cx="6639339" cy="6373114"/>
          </a:xfrm>
          <a:prstGeom prst="rect">
            <a:avLst/>
          </a:prstGeom>
        </p:spPr>
      </p:pic>
      <p:sp>
        <p:nvSpPr>
          <p:cNvPr id="6" name="TextBox 5">
            <a:extLst>
              <a:ext uri="{FF2B5EF4-FFF2-40B4-BE49-F238E27FC236}">
                <a16:creationId xmlns:a16="http://schemas.microsoft.com/office/drawing/2014/main" id="{84C190C3-BB7F-B665-BC9C-5DC40A2B7199}"/>
              </a:ext>
            </a:extLst>
          </p:cNvPr>
          <p:cNvSpPr txBox="1"/>
          <p:nvPr/>
        </p:nvSpPr>
        <p:spPr>
          <a:xfrm>
            <a:off x="6917635" y="166977"/>
            <a:ext cx="5005346" cy="2893100"/>
          </a:xfrm>
          <a:prstGeom prst="rect">
            <a:avLst/>
          </a:prstGeom>
          <a:noFill/>
        </p:spPr>
        <p:txBody>
          <a:bodyPr wrap="square" rtlCol="0">
            <a:spAutoFit/>
          </a:bodyPr>
          <a:lstStyle/>
          <a:p>
            <a:pPr marL="285750" indent="-285750">
              <a:buFont typeface="Arial" panose="020B0604020202020204" pitchFamily="34" charset="0"/>
              <a:buChar char="•"/>
            </a:pPr>
            <a:r>
              <a:rPr lang="en-US" sz="1400" dirty="0"/>
              <a:t>Retention Registers allows us to start from the previous data whenever the power down is happening.</a:t>
            </a:r>
          </a:p>
          <a:p>
            <a:pPr marL="285750" indent="-285750">
              <a:buFont typeface="Arial" panose="020B0604020202020204" pitchFamily="34" charset="0"/>
              <a:buChar char="•"/>
            </a:pPr>
            <a:r>
              <a:rPr lang="en-US" sz="1400" dirty="0"/>
              <a:t>Whenever you save the data register bank data is stored to shadow logic (latch).</a:t>
            </a:r>
          </a:p>
          <a:p>
            <a:pPr marL="285750" indent="-285750">
              <a:buFont typeface="Arial" panose="020B0604020202020204" pitchFamily="34" charset="0"/>
              <a:buChar char="•"/>
            </a:pPr>
            <a:r>
              <a:rPr lang="en-US" sz="1400" dirty="0"/>
              <a:t>When restore happens the data from latch is used.</a:t>
            </a:r>
          </a:p>
          <a:p>
            <a:pPr marL="285750" indent="-285750">
              <a:buFont typeface="Arial" panose="020B0604020202020204" pitchFamily="34" charset="0"/>
              <a:buChar char="•"/>
            </a:pPr>
            <a:r>
              <a:rPr lang="en-US" sz="1400" dirty="0"/>
              <a:t>Register bank is connected to VDD. VDD_BACKUP is connected to latch. Latch will hold the value.</a:t>
            </a:r>
          </a:p>
          <a:p>
            <a:pPr marL="285750" indent="-285750">
              <a:buFont typeface="Arial" panose="020B0604020202020204" pitchFamily="34" charset="0"/>
              <a:buChar char="•"/>
            </a:pPr>
            <a:r>
              <a:rPr lang="en-US" sz="1400" dirty="0"/>
              <a:t>Whenever the register bank goes OFF that is VDD is turned OFF then latch will be enabled.</a:t>
            </a:r>
          </a:p>
          <a:p>
            <a:pPr marL="285750" indent="-285750">
              <a:buFont typeface="Arial" panose="020B0604020202020204" pitchFamily="34" charset="0"/>
              <a:buChar char="•"/>
            </a:pPr>
            <a:r>
              <a:rPr lang="en-US" sz="1400" dirty="0"/>
              <a:t>Used for power gating. Whenever power gating is done we lose the logic values.</a:t>
            </a:r>
          </a:p>
          <a:p>
            <a:pPr marL="285750" indent="-285750">
              <a:buFont typeface="Arial" panose="020B0604020202020204" pitchFamily="34" charset="0"/>
              <a:buChar char="•"/>
            </a:pPr>
            <a:r>
              <a:rPr lang="en-US" sz="1400" dirty="0"/>
              <a:t>VDD_BACKUP is very low and used just to retain the logic values.</a:t>
            </a:r>
          </a:p>
        </p:txBody>
      </p:sp>
    </p:spTree>
    <p:extLst>
      <p:ext uri="{BB962C8B-B14F-4D97-AF65-F5344CB8AC3E}">
        <p14:creationId xmlns:p14="http://schemas.microsoft.com/office/powerpoint/2010/main" val="1016584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C0C9F2-0AB0-1B51-A36A-B1ED5C164469}"/>
              </a:ext>
            </a:extLst>
          </p:cNvPr>
          <p:cNvPicPr>
            <a:picLocks noChangeAspect="1"/>
          </p:cNvPicPr>
          <p:nvPr/>
        </p:nvPicPr>
        <p:blipFill>
          <a:blip r:embed="rId2"/>
          <a:stretch>
            <a:fillRect/>
          </a:stretch>
        </p:blipFill>
        <p:spPr>
          <a:xfrm>
            <a:off x="1875836" y="409153"/>
            <a:ext cx="8440328" cy="6039693"/>
          </a:xfrm>
          <a:prstGeom prst="rect">
            <a:avLst/>
          </a:prstGeom>
        </p:spPr>
      </p:pic>
    </p:spTree>
    <p:extLst>
      <p:ext uri="{BB962C8B-B14F-4D97-AF65-F5344CB8AC3E}">
        <p14:creationId xmlns:p14="http://schemas.microsoft.com/office/powerpoint/2010/main" val="254278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55A878-F1BA-297A-F3FE-9FFCEED466E4}"/>
              </a:ext>
            </a:extLst>
          </p:cNvPr>
          <p:cNvPicPr>
            <a:picLocks noChangeAspect="1"/>
          </p:cNvPicPr>
          <p:nvPr/>
        </p:nvPicPr>
        <p:blipFill>
          <a:blip r:embed="rId2"/>
          <a:stretch>
            <a:fillRect/>
          </a:stretch>
        </p:blipFill>
        <p:spPr>
          <a:xfrm>
            <a:off x="88221" y="74335"/>
            <a:ext cx="6431849" cy="5953956"/>
          </a:xfrm>
          <a:prstGeom prst="rect">
            <a:avLst/>
          </a:prstGeom>
        </p:spPr>
      </p:pic>
      <p:sp>
        <p:nvSpPr>
          <p:cNvPr id="6" name="TextBox 5">
            <a:extLst>
              <a:ext uri="{FF2B5EF4-FFF2-40B4-BE49-F238E27FC236}">
                <a16:creationId xmlns:a16="http://schemas.microsoft.com/office/drawing/2014/main" id="{CA2CE4F6-492E-0B22-0879-CF522C1F1963}"/>
              </a:ext>
            </a:extLst>
          </p:cNvPr>
          <p:cNvSpPr txBox="1"/>
          <p:nvPr/>
        </p:nvSpPr>
        <p:spPr>
          <a:xfrm>
            <a:off x="7146236" y="675861"/>
            <a:ext cx="4313582" cy="646331"/>
          </a:xfrm>
          <a:prstGeom prst="rect">
            <a:avLst/>
          </a:prstGeom>
          <a:noFill/>
        </p:spPr>
        <p:txBody>
          <a:bodyPr wrap="square" rtlCol="0">
            <a:spAutoFit/>
          </a:bodyPr>
          <a:lstStyle/>
          <a:p>
            <a:pPr marL="285750" indent="-285750">
              <a:buFont typeface="Arial" panose="020B0604020202020204" pitchFamily="34" charset="0"/>
              <a:buChar char="•"/>
            </a:pPr>
            <a:r>
              <a:rPr lang="en-US" dirty="0"/>
              <a:t>One can include UPF too at RTL level and functional verify the design.</a:t>
            </a:r>
          </a:p>
        </p:txBody>
      </p:sp>
    </p:spTree>
    <p:extLst>
      <p:ext uri="{BB962C8B-B14F-4D97-AF65-F5344CB8AC3E}">
        <p14:creationId xmlns:p14="http://schemas.microsoft.com/office/powerpoint/2010/main" val="2810247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6D2FCB-645E-360A-077B-75591E9819BA}"/>
              </a:ext>
            </a:extLst>
          </p:cNvPr>
          <p:cNvPicPr>
            <a:picLocks noChangeAspect="1"/>
          </p:cNvPicPr>
          <p:nvPr/>
        </p:nvPicPr>
        <p:blipFill>
          <a:blip r:embed="rId2"/>
          <a:stretch>
            <a:fillRect/>
          </a:stretch>
        </p:blipFill>
        <p:spPr>
          <a:xfrm>
            <a:off x="228799" y="0"/>
            <a:ext cx="6211758" cy="6477904"/>
          </a:xfrm>
          <a:prstGeom prst="rect">
            <a:avLst/>
          </a:prstGeom>
        </p:spPr>
      </p:pic>
    </p:spTree>
    <p:extLst>
      <p:ext uri="{BB962C8B-B14F-4D97-AF65-F5344CB8AC3E}">
        <p14:creationId xmlns:p14="http://schemas.microsoft.com/office/powerpoint/2010/main" val="3207064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682EBA-53D0-DFF6-CE09-AAC14F105D28}"/>
              </a:ext>
            </a:extLst>
          </p:cNvPr>
          <p:cNvPicPr>
            <a:picLocks noChangeAspect="1"/>
          </p:cNvPicPr>
          <p:nvPr/>
        </p:nvPicPr>
        <p:blipFill>
          <a:blip r:embed="rId2"/>
          <a:stretch>
            <a:fillRect/>
          </a:stretch>
        </p:blipFill>
        <p:spPr>
          <a:xfrm>
            <a:off x="167735" y="138701"/>
            <a:ext cx="8735644" cy="6401693"/>
          </a:xfrm>
          <a:prstGeom prst="rect">
            <a:avLst/>
          </a:prstGeom>
        </p:spPr>
      </p:pic>
      <p:sp>
        <p:nvSpPr>
          <p:cNvPr id="6" name="TextBox 5">
            <a:extLst>
              <a:ext uri="{FF2B5EF4-FFF2-40B4-BE49-F238E27FC236}">
                <a16:creationId xmlns:a16="http://schemas.microsoft.com/office/drawing/2014/main" id="{95807A90-5665-8A70-0577-A82A286E67CA}"/>
              </a:ext>
            </a:extLst>
          </p:cNvPr>
          <p:cNvSpPr txBox="1"/>
          <p:nvPr/>
        </p:nvSpPr>
        <p:spPr>
          <a:xfrm>
            <a:off x="8050696" y="2226364"/>
            <a:ext cx="1739347" cy="1477328"/>
          </a:xfrm>
          <a:prstGeom prst="rect">
            <a:avLst/>
          </a:prstGeom>
          <a:noFill/>
        </p:spPr>
        <p:txBody>
          <a:bodyPr wrap="square" rtlCol="0">
            <a:spAutoFit/>
          </a:bodyPr>
          <a:lstStyle/>
          <a:p>
            <a:r>
              <a:rPr lang="en-US" dirty="0"/>
              <a:t>We have to check the power intent at all the stages. RTL, Synthesis, </a:t>
            </a:r>
            <a:r>
              <a:rPr lang="en-US" dirty="0" err="1"/>
              <a:t>PnR</a:t>
            </a:r>
            <a:endParaRPr lang="en-US" dirty="0"/>
          </a:p>
        </p:txBody>
      </p:sp>
    </p:spTree>
    <p:extLst>
      <p:ext uri="{BB962C8B-B14F-4D97-AF65-F5344CB8AC3E}">
        <p14:creationId xmlns:p14="http://schemas.microsoft.com/office/powerpoint/2010/main" val="2043526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1CA746-B8DD-0B11-3603-9BD6D15AEDEB}"/>
              </a:ext>
            </a:extLst>
          </p:cNvPr>
          <p:cNvPicPr>
            <a:picLocks noChangeAspect="1"/>
          </p:cNvPicPr>
          <p:nvPr/>
        </p:nvPicPr>
        <p:blipFill>
          <a:blip r:embed="rId2"/>
          <a:stretch>
            <a:fillRect/>
          </a:stretch>
        </p:blipFill>
        <p:spPr>
          <a:xfrm>
            <a:off x="1661493" y="432969"/>
            <a:ext cx="8869013" cy="5992061"/>
          </a:xfrm>
          <a:prstGeom prst="rect">
            <a:avLst/>
          </a:prstGeom>
        </p:spPr>
      </p:pic>
    </p:spTree>
    <p:extLst>
      <p:ext uri="{BB962C8B-B14F-4D97-AF65-F5344CB8AC3E}">
        <p14:creationId xmlns:p14="http://schemas.microsoft.com/office/powerpoint/2010/main" val="229924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24CC65-9494-F773-5AB2-7AFCB1C4524E}"/>
              </a:ext>
            </a:extLst>
          </p:cNvPr>
          <p:cNvPicPr>
            <a:picLocks noChangeAspect="1"/>
          </p:cNvPicPr>
          <p:nvPr/>
        </p:nvPicPr>
        <p:blipFill>
          <a:blip r:embed="rId2"/>
          <a:stretch>
            <a:fillRect/>
          </a:stretch>
        </p:blipFill>
        <p:spPr>
          <a:xfrm>
            <a:off x="0" y="547888"/>
            <a:ext cx="8792802" cy="6020640"/>
          </a:xfrm>
          <a:prstGeom prst="rect">
            <a:avLst/>
          </a:prstGeom>
        </p:spPr>
      </p:pic>
      <p:sp>
        <p:nvSpPr>
          <p:cNvPr id="4" name="TextBox 3">
            <a:extLst>
              <a:ext uri="{FF2B5EF4-FFF2-40B4-BE49-F238E27FC236}">
                <a16:creationId xmlns:a16="http://schemas.microsoft.com/office/drawing/2014/main" id="{4E21CEF8-4CE3-6300-4D5D-4B19A5F8C864}"/>
              </a:ext>
            </a:extLst>
          </p:cNvPr>
          <p:cNvSpPr txBox="1"/>
          <p:nvPr/>
        </p:nvSpPr>
        <p:spPr>
          <a:xfrm>
            <a:off x="9163878" y="1371600"/>
            <a:ext cx="2325757" cy="923330"/>
          </a:xfrm>
          <a:prstGeom prst="rect">
            <a:avLst/>
          </a:prstGeom>
          <a:noFill/>
        </p:spPr>
        <p:txBody>
          <a:bodyPr wrap="square" rtlCol="0">
            <a:spAutoFit/>
          </a:bodyPr>
          <a:lstStyle/>
          <a:p>
            <a:r>
              <a:rPr lang="en-US" dirty="0"/>
              <a:t>Define at what level you want to create UPF ports</a:t>
            </a:r>
          </a:p>
        </p:txBody>
      </p:sp>
    </p:spTree>
    <p:extLst>
      <p:ext uri="{BB962C8B-B14F-4D97-AF65-F5344CB8AC3E}">
        <p14:creationId xmlns:p14="http://schemas.microsoft.com/office/powerpoint/2010/main" val="511344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17F769-024F-77CD-67ED-69723326B611}"/>
              </a:ext>
            </a:extLst>
          </p:cNvPr>
          <p:cNvPicPr>
            <a:picLocks noChangeAspect="1"/>
          </p:cNvPicPr>
          <p:nvPr/>
        </p:nvPicPr>
        <p:blipFill>
          <a:blip r:embed="rId2"/>
          <a:stretch>
            <a:fillRect/>
          </a:stretch>
        </p:blipFill>
        <p:spPr>
          <a:xfrm>
            <a:off x="1766283" y="699706"/>
            <a:ext cx="8659433" cy="5458587"/>
          </a:xfrm>
          <a:prstGeom prst="rect">
            <a:avLst/>
          </a:prstGeom>
        </p:spPr>
      </p:pic>
    </p:spTree>
    <p:extLst>
      <p:ext uri="{BB962C8B-B14F-4D97-AF65-F5344CB8AC3E}">
        <p14:creationId xmlns:p14="http://schemas.microsoft.com/office/powerpoint/2010/main" val="2563914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645ACF-A425-E566-2D02-E399BFD298F4}"/>
              </a:ext>
            </a:extLst>
          </p:cNvPr>
          <p:cNvPicPr>
            <a:picLocks noChangeAspect="1"/>
          </p:cNvPicPr>
          <p:nvPr/>
        </p:nvPicPr>
        <p:blipFill>
          <a:blip r:embed="rId2"/>
          <a:stretch>
            <a:fillRect/>
          </a:stretch>
        </p:blipFill>
        <p:spPr>
          <a:xfrm>
            <a:off x="167099" y="404390"/>
            <a:ext cx="8935697" cy="6049219"/>
          </a:xfrm>
          <a:prstGeom prst="rect">
            <a:avLst/>
          </a:prstGeom>
        </p:spPr>
      </p:pic>
      <p:sp>
        <p:nvSpPr>
          <p:cNvPr id="4" name="TextBox 3">
            <a:extLst>
              <a:ext uri="{FF2B5EF4-FFF2-40B4-BE49-F238E27FC236}">
                <a16:creationId xmlns:a16="http://schemas.microsoft.com/office/drawing/2014/main" id="{CFDD48FF-5D29-F083-067E-EFCBCB87B5AA}"/>
              </a:ext>
            </a:extLst>
          </p:cNvPr>
          <p:cNvSpPr txBox="1"/>
          <p:nvPr/>
        </p:nvSpPr>
        <p:spPr>
          <a:xfrm>
            <a:off x="8209722" y="2117034"/>
            <a:ext cx="279289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 Means going up the hierarchy</a:t>
            </a:r>
          </a:p>
          <a:p>
            <a:pPr marL="285750" indent="-285750">
              <a:buFont typeface="Arial" panose="020B0604020202020204" pitchFamily="34" charset="0"/>
              <a:buChar char="•"/>
            </a:pPr>
            <a:r>
              <a:rPr lang="en-US" dirty="0"/>
              <a:t>/ means going back to the root which is Sub here</a:t>
            </a:r>
          </a:p>
          <a:p>
            <a:pPr marL="285750" indent="-285750">
              <a:buFont typeface="Arial" panose="020B0604020202020204" pitchFamily="34" charset="0"/>
              <a:buChar char="•"/>
            </a:pPr>
            <a:r>
              <a:rPr lang="en-US" dirty="0"/>
              <a:t>P1/M1 means applying scope to P1 and then M1</a:t>
            </a:r>
          </a:p>
        </p:txBody>
      </p:sp>
    </p:spTree>
    <p:extLst>
      <p:ext uri="{BB962C8B-B14F-4D97-AF65-F5344CB8AC3E}">
        <p14:creationId xmlns:p14="http://schemas.microsoft.com/office/powerpoint/2010/main" val="246351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EE7815-6D6C-C5F8-B464-D0EF7A103783}"/>
              </a:ext>
            </a:extLst>
          </p:cNvPr>
          <p:cNvPicPr>
            <a:picLocks noChangeAspect="1"/>
          </p:cNvPicPr>
          <p:nvPr/>
        </p:nvPicPr>
        <p:blipFill>
          <a:blip r:embed="rId2"/>
          <a:stretch>
            <a:fillRect/>
          </a:stretch>
        </p:blipFill>
        <p:spPr>
          <a:xfrm>
            <a:off x="172911" y="271022"/>
            <a:ext cx="8745170" cy="6315956"/>
          </a:xfrm>
          <a:prstGeom prst="rect">
            <a:avLst/>
          </a:prstGeom>
        </p:spPr>
      </p:pic>
      <p:sp>
        <p:nvSpPr>
          <p:cNvPr id="4" name="TextBox 3">
            <a:extLst>
              <a:ext uri="{FF2B5EF4-FFF2-40B4-BE49-F238E27FC236}">
                <a16:creationId xmlns:a16="http://schemas.microsoft.com/office/drawing/2014/main" id="{484B312E-05C7-3973-56C9-F79F526E8D62}"/>
              </a:ext>
            </a:extLst>
          </p:cNvPr>
          <p:cNvSpPr txBox="1"/>
          <p:nvPr/>
        </p:nvSpPr>
        <p:spPr>
          <a:xfrm>
            <a:off x="8209722" y="2117034"/>
            <a:ext cx="2792896"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Creating Power Domain for each hierarchy.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we do not define a particular power domain then it will take the power domain of upper hierarchy.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Example if power domain for M1, M2 is not defined it will assume the power domain of P1.</a:t>
            </a:r>
          </a:p>
        </p:txBody>
      </p:sp>
    </p:spTree>
    <p:extLst>
      <p:ext uri="{BB962C8B-B14F-4D97-AF65-F5344CB8AC3E}">
        <p14:creationId xmlns:p14="http://schemas.microsoft.com/office/powerpoint/2010/main" val="825800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0613A8-AF7B-D7E9-9ACC-720819CD6089}"/>
              </a:ext>
            </a:extLst>
          </p:cNvPr>
          <p:cNvPicPr>
            <a:picLocks noChangeAspect="1"/>
          </p:cNvPicPr>
          <p:nvPr/>
        </p:nvPicPr>
        <p:blipFill>
          <a:blip r:embed="rId2"/>
          <a:stretch>
            <a:fillRect/>
          </a:stretch>
        </p:blipFill>
        <p:spPr>
          <a:xfrm>
            <a:off x="1799625" y="518706"/>
            <a:ext cx="8592749" cy="5820587"/>
          </a:xfrm>
          <a:prstGeom prst="rect">
            <a:avLst/>
          </a:prstGeom>
        </p:spPr>
      </p:pic>
    </p:spTree>
    <p:extLst>
      <p:ext uri="{BB962C8B-B14F-4D97-AF65-F5344CB8AC3E}">
        <p14:creationId xmlns:p14="http://schemas.microsoft.com/office/powerpoint/2010/main" val="3387677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718BBE-04F8-C86C-68A4-AC6D240969C4}"/>
              </a:ext>
            </a:extLst>
          </p:cNvPr>
          <p:cNvPicPr>
            <a:picLocks noChangeAspect="1"/>
          </p:cNvPicPr>
          <p:nvPr/>
        </p:nvPicPr>
        <p:blipFill>
          <a:blip r:embed="rId2"/>
          <a:stretch>
            <a:fillRect/>
          </a:stretch>
        </p:blipFill>
        <p:spPr>
          <a:xfrm>
            <a:off x="109148" y="582469"/>
            <a:ext cx="8554644" cy="6011114"/>
          </a:xfrm>
          <a:prstGeom prst="rect">
            <a:avLst/>
          </a:prstGeom>
        </p:spPr>
      </p:pic>
      <p:sp>
        <p:nvSpPr>
          <p:cNvPr id="4" name="TextBox 3">
            <a:extLst>
              <a:ext uri="{FF2B5EF4-FFF2-40B4-BE49-F238E27FC236}">
                <a16:creationId xmlns:a16="http://schemas.microsoft.com/office/drawing/2014/main" id="{B2DFF8ED-19BC-367B-9DB6-0B4A6243B321}"/>
              </a:ext>
            </a:extLst>
          </p:cNvPr>
          <p:cNvSpPr txBox="1"/>
          <p:nvPr/>
        </p:nvSpPr>
        <p:spPr>
          <a:xfrm>
            <a:off x="8120270" y="2315818"/>
            <a:ext cx="3120887" cy="1200329"/>
          </a:xfrm>
          <a:prstGeom prst="rect">
            <a:avLst/>
          </a:prstGeom>
          <a:noFill/>
        </p:spPr>
        <p:txBody>
          <a:bodyPr wrap="square" rtlCol="0">
            <a:spAutoFit/>
          </a:bodyPr>
          <a:lstStyle/>
          <a:p>
            <a:r>
              <a:rPr lang="en-US" dirty="0"/>
              <a:t>Which domains are getting connected to which voltage will be provided in power architecture.</a:t>
            </a:r>
          </a:p>
        </p:txBody>
      </p:sp>
    </p:spTree>
    <p:extLst>
      <p:ext uri="{BB962C8B-B14F-4D97-AF65-F5344CB8AC3E}">
        <p14:creationId xmlns:p14="http://schemas.microsoft.com/office/powerpoint/2010/main" val="1061066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A618F2-414F-B548-48D9-D6E63E7B52AA}"/>
              </a:ext>
            </a:extLst>
          </p:cNvPr>
          <p:cNvPicPr>
            <a:picLocks noChangeAspect="1"/>
          </p:cNvPicPr>
          <p:nvPr/>
        </p:nvPicPr>
        <p:blipFill>
          <a:blip r:embed="rId2"/>
          <a:stretch>
            <a:fillRect/>
          </a:stretch>
        </p:blipFill>
        <p:spPr>
          <a:xfrm>
            <a:off x="1661493" y="394864"/>
            <a:ext cx="8869013" cy="6068272"/>
          </a:xfrm>
          <a:prstGeom prst="rect">
            <a:avLst/>
          </a:prstGeom>
        </p:spPr>
      </p:pic>
    </p:spTree>
    <p:extLst>
      <p:ext uri="{BB962C8B-B14F-4D97-AF65-F5344CB8AC3E}">
        <p14:creationId xmlns:p14="http://schemas.microsoft.com/office/powerpoint/2010/main" val="2853346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826E49-2C9E-254A-46AF-5088FC9A5509}"/>
              </a:ext>
            </a:extLst>
          </p:cNvPr>
          <p:cNvPicPr>
            <a:picLocks noChangeAspect="1"/>
          </p:cNvPicPr>
          <p:nvPr/>
        </p:nvPicPr>
        <p:blipFill>
          <a:blip r:embed="rId2"/>
          <a:stretch>
            <a:fillRect/>
          </a:stretch>
        </p:blipFill>
        <p:spPr>
          <a:xfrm>
            <a:off x="515826" y="159215"/>
            <a:ext cx="8516539" cy="6201640"/>
          </a:xfrm>
          <a:prstGeom prst="rect">
            <a:avLst/>
          </a:prstGeom>
        </p:spPr>
      </p:pic>
      <p:sp>
        <p:nvSpPr>
          <p:cNvPr id="4" name="TextBox 3">
            <a:extLst>
              <a:ext uri="{FF2B5EF4-FFF2-40B4-BE49-F238E27FC236}">
                <a16:creationId xmlns:a16="http://schemas.microsoft.com/office/drawing/2014/main" id="{80043DE4-211C-951E-15DF-7B5AD00582CD}"/>
              </a:ext>
            </a:extLst>
          </p:cNvPr>
          <p:cNvSpPr txBox="1"/>
          <p:nvPr/>
        </p:nvSpPr>
        <p:spPr>
          <a:xfrm>
            <a:off x="8465834" y="1759226"/>
            <a:ext cx="3312035" cy="2585323"/>
          </a:xfrm>
          <a:prstGeom prst="rect">
            <a:avLst/>
          </a:prstGeom>
          <a:noFill/>
        </p:spPr>
        <p:txBody>
          <a:bodyPr wrap="square" rtlCol="0">
            <a:spAutoFit/>
          </a:bodyPr>
          <a:lstStyle/>
          <a:p>
            <a:pPr marL="285750" indent="-285750">
              <a:buFont typeface="Arial" panose="020B0604020202020204" pitchFamily="34" charset="0"/>
              <a:buChar char="•"/>
            </a:pPr>
            <a:r>
              <a:rPr lang="en-US" dirty="0"/>
              <a:t>UPF is input to RTL as to how the power supply will be given to the blocks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Swon</a:t>
            </a:r>
            <a:r>
              <a:rPr lang="en-US" dirty="0"/>
              <a:t>, </a:t>
            </a:r>
            <a:r>
              <a:rPr lang="en-US" dirty="0" err="1"/>
              <a:t>Swoff</a:t>
            </a:r>
            <a:r>
              <a:rPr lang="en-US" dirty="0"/>
              <a:t> will be in </a:t>
            </a:r>
            <a:r>
              <a:rPr lang="en-US" dirty="0" err="1"/>
              <a:t>swtich</a:t>
            </a:r>
            <a:r>
              <a:rPr lang="en-US" dirty="0"/>
              <a:t> table where we will define voltage corresponding to On and Off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97069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53FEBE-3AAC-73F0-8188-E6BA2CD06261}"/>
              </a:ext>
            </a:extLst>
          </p:cNvPr>
          <p:cNvPicPr>
            <a:picLocks noChangeAspect="1"/>
          </p:cNvPicPr>
          <p:nvPr/>
        </p:nvPicPr>
        <p:blipFill>
          <a:blip r:embed="rId2"/>
          <a:stretch>
            <a:fillRect/>
          </a:stretch>
        </p:blipFill>
        <p:spPr>
          <a:xfrm>
            <a:off x="1771046" y="404390"/>
            <a:ext cx="8649907" cy="6049219"/>
          </a:xfrm>
          <a:prstGeom prst="rect">
            <a:avLst/>
          </a:prstGeom>
        </p:spPr>
      </p:pic>
    </p:spTree>
    <p:extLst>
      <p:ext uri="{BB962C8B-B14F-4D97-AF65-F5344CB8AC3E}">
        <p14:creationId xmlns:p14="http://schemas.microsoft.com/office/powerpoint/2010/main" val="793175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11B52-FCC0-6B66-D551-21AACB15D2A4}"/>
              </a:ext>
            </a:extLst>
          </p:cNvPr>
          <p:cNvPicPr>
            <a:picLocks noChangeAspect="1"/>
          </p:cNvPicPr>
          <p:nvPr/>
        </p:nvPicPr>
        <p:blipFill>
          <a:blip r:embed="rId2"/>
          <a:stretch>
            <a:fillRect/>
          </a:stretch>
        </p:blipFill>
        <p:spPr>
          <a:xfrm>
            <a:off x="0" y="275785"/>
            <a:ext cx="8754697" cy="6306430"/>
          </a:xfrm>
          <a:prstGeom prst="rect">
            <a:avLst/>
          </a:prstGeom>
        </p:spPr>
      </p:pic>
      <p:sp>
        <p:nvSpPr>
          <p:cNvPr id="6" name="TextBox 5">
            <a:extLst>
              <a:ext uri="{FF2B5EF4-FFF2-40B4-BE49-F238E27FC236}">
                <a16:creationId xmlns:a16="http://schemas.microsoft.com/office/drawing/2014/main" id="{5EF4E3F0-BCAB-8ABA-AD71-0405E1B97E0E}"/>
              </a:ext>
            </a:extLst>
          </p:cNvPr>
          <p:cNvSpPr txBox="1"/>
          <p:nvPr/>
        </p:nvSpPr>
        <p:spPr>
          <a:xfrm>
            <a:off x="8607287" y="1699590"/>
            <a:ext cx="3269974" cy="646331"/>
          </a:xfrm>
          <a:prstGeom prst="rect">
            <a:avLst/>
          </a:prstGeom>
          <a:noFill/>
        </p:spPr>
        <p:txBody>
          <a:bodyPr wrap="square" rtlCol="0">
            <a:spAutoFit/>
          </a:bodyPr>
          <a:lstStyle/>
          <a:p>
            <a:pPr marL="285750" indent="-285750">
              <a:buFont typeface="Arial" panose="020B0604020202020204" pitchFamily="34" charset="0"/>
              <a:buChar char="•"/>
            </a:pPr>
            <a:r>
              <a:rPr lang="en-US" dirty="0"/>
              <a:t>For VDD whenever state is “ON_10”, then voltage is 1.0</a:t>
            </a:r>
          </a:p>
        </p:txBody>
      </p:sp>
    </p:spTree>
    <p:extLst>
      <p:ext uri="{BB962C8B-B14F-4D97-AF65-F5344CB8AC3E}">
        <p14:creationId xmlns:p14="http://schemas.microsoft.com/office/powerpoint/2010/main" val="3886675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18E759-CF0B-3ACE-B9C0-80F136DEF8C4}"/>
              </a:ext>
            </a:extLst>
          </p:cNvPr>
          <p:cNvPicPr>
            <a:picLocks noChangeAspect="1"/>
          </p:cNvPicPr>
          <p:nvPr/>
        </p:nvPicPr>
        <p:blipFill>
          <a:blip r:embed="rId2"/>
          <a:stretch>
            <a:fillRect/>
          </a:stretch>
        </p:blipFill>
        <p:spPr>
          <a:xfrm>
            <a:off x="1790099" y="394864"/>
            <a:ext cx="8611802" cy="6068272"/>
          </a:xfrm>
          <a:prstGeom prst="rect">
            <a:avLst/>
          </a:prstGeom>
        </p:spPr>
      </p:pic>
    </p:spTree>
    <p:extLst>
      <p:ext uri="{BB962C8B-B14F-4D97-AF65-F5344CB8AC3E}">
        <p14:creationId xmlns:p14="http://schemas.microsoft.com/office/powerpoint/2010/main" val="22219233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CB0EB-E222-A45E-38F7-7A0C90CAA02A}"/>
              </a:ext>
            </a:extLst>
          </p:cNvPr>
          <p:cNvPicPr>
            <a:picLocks noChangeAspect="1"/>
          </p:cNvPicPr>
          <p:nvPr/>
        </p:nvPicPr>
        <p:blipFill>
          <a:blip r:embed="rId2"/>
          <a:stretch>
            <a:fillRect/>
          </a:stretch>
        </p:blipFill>
        <p:spPr>
          <a:xfrm>
            <a:off x="254710" y="453038"/>
            <a:ext cx="8621328" cy="6230219"/>
          </a:xfrm>
          <a:prstGeom prst="rect">
            <a:avLst/>
          </a:prstGeom>
        </p:spPr>
      </p:pic>
      <p:sp>
        <p:nvSpPr>
          <p:cNvPr id="4" name="TextBox 3">
            <a:extLst>
              <a:ext uri="{FF2B5EF4-FFF2-40B4-BE49-F238E27FC236}">
                <a16:creationId xmlns:a16="http://schemas.microsoft.com/office/drawing/2014/main" id="{61240DFA-B857-A17F-4FF0-B0001DE34C09}"/>
              </a:ext>
            </a:extLst>
          </p:cNvPr>
          <p:cNvSpPr txBox="1"/>
          <p:nvPr/>
        </p:nvSpPr>
        <p:spPr>
          <a:xfrm>
            <a:off x="8728727" y="2623930"/>
            <a:ext cx="3135282" cy="369332"/>
          </a:xfrm>
          <a:prstGeom prst="rect">
            <a:avLst/>
          </a:prstGeom>
          <a:noFill/>
        </p:spPr>
        <p:txBody>
          <a:bodyPr wrap="none" rtlCol="0">
            <a:spAutoFit/>
          </a:bodyPr>
          <a:lstStyle/>
          <a:p>
            <a:r>
              <a:rPr lang="en-US" dirty="0"/>
              <a:t>Definition of retention registers</a:t>
            </a:r>
          </a:p>
        </p:txBody>
      </p:sp>
    </p:spTree>
    <p:extLst>
      <p:ext uri="{BB962C8B-B14F-4D97-AF65-F5344CB8AC3E}">
        <p14:creationId xmlns:p14="http://schemas.microsoft.com/office/powerpoint/2010/main" val="237464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48014E-8B37-4410-8179-547601035758}"/>
              </a:ext>
            </a:extLst>
          </p:cNvPr>
          <p:cNvPicPr>
            <a:picLocks noChangeAspect="1"/>
          </p:cNvPicPr>
          <p:nvPr/>
        </p:nvPicPr>
        <p:blipFill>
          <a:blip r:embed="rId2"/>
          <a:stretch>
            <a:fillRect/>
          </a:stretch>
        </p:blipFill>
        <p:spPr>
          <a:xfrm>
            <a:off x="1466204" y="323416"/>
            <a:ext cx="9259592" cy="6211167"/>
          </a:xfrm>
          <a:prstGeom prst="rect">
            <a:avLst/>
          </a:prstGeom>
        </p:spPr>
      </p:pic>
    </p:spTree>
    <p:extLst>
      <p:ext uri="{BB962C8B-B14F-4D97-AF65-F5344CB8AC3E}">
        <p14:creationId xmlns:p14="http://schemas.microsoft.com/office/powerpoint/2010/main" val="1395528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FCB5E8-EF5E-DDAD-013A-F38387A61F55}"/>
              </a:ext>
            </a:extLst>
          </p:cNvPr>
          <p:cNvPicPr>
            <a:picLocks noChangeAspect="1"/>
          </p:cNvPicPr>
          <p:nvPr/>
        </p:nvPicPr>
        <p:blipFill>
          <a:blip r:embed="rId2"/>
          <a:stretch>
            <a:fillRect/>
          </a:stretch>
        </p:blipFill>
        <p:spPr>
          <a:xfrm>
            <a:off x="220955" y="337706"/>
            <a:ext cx="8668960" cy="6182588"/>
          </a:xfrm>
          <a:prstGeom prst="rect">
            <a:avLst/>
          </a:prstGeom>
        </p:spPr>
      </p:pic>
      <p:sp>
        <p:nvSpPr>
          <p:cNvPr id="4" name="TextBox 3">
            <a:extLst>
              <a:ext uri="{FF2B5EF4-FFF2-40B4-BE49-F238E27FC236}">
                <a16:creationId xmlns:a16="http://schemas.microsoft.com/office/drawing/2014/main" id="{A07DE66C-34B2-B43A-0200-1A939C6AFEC6}"/>
              </a:ext>
            </a:extLst>
          </p:cNvPr>
          <p:cNvSpPr txBox="1"/>
          <p:nvPr/>
        </p:nvSpPr>
        <p:spPr>
          <a:xfrm>
            <a:off x="8070574" y="2152815"/>
            <a:ext cx="2862469"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For AND Isolation cells </a:t>
            </a:r>
            <a:r>
              <a:rPr lang="en-US" dirty="0" err="1"/>
              <a:t>clamp_value</a:t>
            </a:r>
            <a:r>
              <a:rPr lang="en-US" dirty="0"/>
              <a:t> is 0 while for OR Isolation cells </a:t>
            </a:r>
            <a:r>
              <a:rPr lang="en-US" dirty="0" err="1"/>
              <a:t>clamp_value</a:t>
            </a:r>
            <a:r>
              <a:rPr lang="en-US" dirty="0"/>
              <a:t> is 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Notice that Enable signal for Isolation cell is in the RTL</a:t>
            </a:r>
          </a:p>
        </p:txBody>
      </p:sp>
    </p:spTree>
    <p:extLst>
      <p:ext uri="{BB962C8B-B14F-4D97-AF65-F5344CB8AC3E}">
        <p14:creationId xmlns:p14="http://schemas.microsoft.com/office/powerpoint/2010/main" val="894114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672446-A71E-2038-7F11-B7768102764A}"/>
              </a:ext>
            </a:extLst>
          </p:cNvPr>
          <p:cNvPicPr>
            <a:picLocks noChangeAspect="1"/>
          </p:cNvPicPr>
          <p:nvPr/>
        </p:nvPicPr>
        <p:blipFill>
          <a:blip r:embed="rId2"/>
          <a:stretch>
            <a:fillRect/>
          </a:stretch>
        </p:blipFill>
        <p:spPr>
          <a:xfrm>
            <a:off x="191849" y="399627"/>
            <a:ext cx="8564170" cy="6058746"/>
          </a:xfrm>
          <a:prstGeom prst="rect">
            <a:avLst/>
          </a:prstGeom>
        </p:spPr>
      </p:pic>
      <p:sp>
        <p:nvSpPr>
          <p:cNvPr id="4" name="TextBox 3">
            <a:extLst>
              <a:ext uri="{FF2B5EF4-FFF2-40B4-BE49-F238E27FC236}">
                <a16:creationId xmlns:a16="http://schemas.microsoft.com/office/drawing/2014/main" id="{6A3529ED-0668-5F81-0FA4-A23FD014174B}"/>
              </a:ext>
            </a:extLst>
          </p:cNvPr>
          <p:cNvSpPr txBox="1"/>
          <p:nvPr/>
        </p:nvSpPr>
        <p:spPr>
          <a:xfrm>
            <a:off x="8452377" y="1947014"/>
            <a:ext cx="360475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Although AND is shown here in figure it is actually OR Isolation cells.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location is parent then the isolation cell is placed in parent domain when it is self it is placed in the same domain.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mISO</a:t>
            </a:r>
            <a:r>
              <a:rPr lang="en-US" dirty="0"/>
              <a:t> is RTL which is placed in RTL.</a:t>
            </a:r>
          </a:p>
        </p:txBody>
      </p:sp>
    </p:spTree>
    <p:extLst>
      <p:ext uri="{BB962C8B-B14F-4D97-AF65-F5344CB8AC3E}">
        <p14:creationId xmlns:p14="http://schemas.microsoft.com/office/powerpoint/2010/main" val="3158533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D7E5D3-8081-5B64-708B-847725CECDB6}"/>
              </a:ext>
            </a:extLst>
          </p:cNvPr>
          <p:cNvPicPr>
            <a:picLocks noChangeAspect="1"/>
          </p:cNvPicPr>
          <p:nvPr/>
        </p:nvPicPr>
        <p:blipFill>
          <a:blip r:embed="rId2"/>
          <a:stretch>
            <a:fillRect/>
          </a:stretch>
        </p:blipFill>
        <p:spPr>
          <a:xfrm>
            <a:off x="1813915" y="456785"/>
            <a:ext cx="8564170" cy="5944430"/>
          </a:xfrm>
          <a:prstGeom prst="rect">
            <a:avLst/>
          </a:prstGeom>
        </p:spPr>
      </p:pic>
    </p:spTree>
    <p:extLst>
      <p:ext uri="{BB962C8B-B14F-4D97-AF65-F5344CB8AC3E}">
        <p14:creationId xmlns:p14="http://schemas.microsoft.com/office/powerpoint/2010/main" val="2496039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E503E5-5356-1DE6-0BF7-6EBBC2B56C5C}"/>
              </a:ext>
            </a:extLst>
          </p:cNvPr>
          <p:cNvPicPr>
            <a:picLocks noChangeAspect="1"/>
          </p:cNvPicPr>
          <p:nvPr/>
        </p:nvPicPr>
        <p:blipFill>
          <a:blip r:embed="rId2"/>
          <a:stretch>
            <a:fillRect/>
          </a:stretch>
        </p:blipFill>
        <p:spPr>
          <a:xfrm>
            <a:off x="237862" y="342469"/>
            <a:ext cx="8592749" cy="6173061"/>
          </a:xfrm>
          <a:prstGeom prst="rect">
            <a:avLst/>
          </a:prstGeom>
        </p:spPr>
      </p:pic>
      <p:sp>
        <p:nvSpPr>
          <p:cNvPr id="4" name="TextBox 3">
            <a:extLst>
              <a:ext uri="{FF2B5EF4-FFF2-40B4-BE49-F238E27FC236}">
                <a16:creationId xmlns:a16="http://schemas.microsoft.com/office/drawing/2014/main" id="{543A1CB3-C5CC-355C-CB2A-D27A0AB81C8C}"/>
              </a:ext>
            </a:extLst>
          </p:cNvPr>
          <p:cNvSpPr txBox="1"/>
          <p:nvPr/>
        </p:nvSpPr>
        <p:spPr>
          <a:xfrm>
            <a:off x="9322025" y="1529395"/>
            <a:ext cx="2190215" cy="369332"/>
          </a:xfrm>
          <a:prstGeom prst="rect">
            <a:avLst/>
          </a:prstGeom>
          <a:noFill/>
        </p:spPr>
        <p:txBody>
          <a:bodyPr wrap="none" rtlCol="0">
            <a:spAutoFit/>
          </a:bodyPr>
          <a:lstStyle/>
          <a:p>
            <a:r>
              <a:rPr lang="en-US" dirty="0"/>
              <a:t>0.1V is </a:t>
            </a:r>
            <a:r>
              <a:rPr lang="en-US"/>
              <a:t>the threshold`</a:t>
            </a:r>
          </a:p>
        </p:txBody>
      </p:sp>
    </p:spTree>
    <p:extLst>
      <p:ext uri="{BB962C8B-B14F-4D97-AF65-F5344CB8AC3E}">
        <p14:creationId xmlns:p14="http://schemas.microsoft.com/office/powerpoint/2010/main" val="1507809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2FB173-1020-73DF-09BA-707EE28B933B}"/>
              </a:ext>
            </a:extLst>
          </p:cNvPr>
          <p:cNvPicPr>
            <a:picLocks noChangeAspect="1"/>
          </p:cNvPicPr>
          <p:nvPr/>
        </p:nvPicPr>
        <p:blipFill>
          <a:blip r:embed="rId2"/>
          <a:stretch>
            <a:fillRect/>
          </a:stretch>
        </p:blipFill>
        <p:spPr>
          <a:xfrm>
            <a:off x="1675783" y="990259"/>
            <a:ext cx="8840434" cy="4877481"/>
          </a:xfrm>
          <a:prstGeom prst="rect">
            <a:avLst/>
          </a:prstGeom>
        </p:spPr>
      </p:pic>
    </p:spTree>
    <p:extLst>
      <p:ext uri="{BB962C8B-B14F-4D97-AF65-F5344CB8AC3E}">
        <p14:creationId xmlns:p14="http://schemas.microsoft.com/office/powerpoint/2010/main" val="33544144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507EC6-7159-EFA3-1DFA-CFAEE6DB012E}"/>
              </a:ext>
            </a:extLst>
          </p:cNvPr>
          <p:cNvPicPr>
            <a:picLocks noChangeAspect="1"/>
          </p:cNvPicPr>
          <p:nvPr/>
        </p:nvPicPr>
        <p:blipFill>
          <a:blip r:embed="rId2"/>
          <a:stretch>
            <a:fillRect/>
          </a:stretch>
        </p:blipFill>
        <p:spPr>
          <a:xfrm>
            <a:off x="1651967" y="304364"/>
            <a:ext cx="8888065" cy="6249272"/>
          </a:xfrm>
          <a:prstGeom prst="rect">
            <a:avLst/>
          </a:prstGeom>
        </p:spPr>
      </p:pic>
    </p:spTree>
    <p:extLst>
      <p:ext uri="{BB962C8B-B14F-4D97-AF65-F5344CB8AC3E}">
        <p14:creationId xmlns:p14="http://schemas.microsoft.com/office/powerpoint/2010/main" val="23991514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C975F8-6010-97CD-74C1-070F3462287C}"/>
              </a:ext>
            </a:extLst>
          </p:cNvPr>
          <p:cNvPicPr>
            <a:picLocks noChangeAspect="1"/>
          </p:cNvPicPr>
          <p:nvPr/>
        </p:nvPicPr>
        <p:blipFill>
          <a:blip r:embed="rId2"/>
          <a:stretch>
            <a:fillRect/>
          </a:stretch>
        </p:blipFill>
        <p:spPr>
          <a:xfrm>
            <a:off x="1747230" y="256732"/>
            <a:ext cx="8697539" cy="6344535"/>
          </a:xfrm>
          <a:prstGeom prst="rect">
            <a:avLst/>
          </a:prstGeom>
        </p:spPr>
      </p:pic>
    </p:spTree>
    <p:extLst>
      <p:ext uri="{BB962C8B-B14F-4D97-AF65-F5344CB8AC3E}">
        <p14:creationId xmlns:p14="http://schemas.microsoft.com/office/powerpoint/2010/main" val="38314331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3F5988-2E1A-1E7B-02A9-66BFC5E9A828}"/>
              </a:ext>
            </a:extLst>
          </p:cNvPr>
          <p:cNvPicPr>
            <a:picLocks noChangeAspect="1"/>
          </p:cNvPicPr>
          <p:nvPr/>
        </p:nvPicPr>
        <p:blipFill>
          <a:blip r:embed="rId2"/>
          <a:stretch>
            <a:fillRect/>
          </a:stretch>
        </p:blipFill>
        <p:spPr>
          <a:xfrm>
            <a:off x="1609099" y="342469"/>
            <a:ext cx="8973802" cy="6173061"/>
          </a:xfrm>
          <a:prstGeom prst="rect">
            <a:avLst/>
          </a:prstGeom>
        </p:spPr>
      </p:pic>
    </p:spTree>
    <p:extLst>
      <p:ext uri="{BB962C8B-B14F-4D97-AF65-F5344CB8AC3E}">
        <p14:creationId xmlns:p14="http://schemas.microsoft.com/office/powerpoint/2010/main" val="169813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A3D3AB-AB2C-A06E-B351-3942E1878660}"/>
              </a:ext>
            </a:extLst>
          </p:cNvPr>
          <p:cNvPicPr>
            <a:picLocks noChangeAspect="1"/>
          </p:cNvPicPr>
          <p:nvPr/>
        </p:nvPicPr>
        <p:blipFill>
          <a:blip r:embed="rId2"/>
          <a:stretch>
            <a:fillRect/>
          </a:stretch>
        </p:blipFill>
        <p:spPr>
          <a:xfrm>
            <a:off x="1771046" y="256732"/>
            <a:ext cx="8649907" cy="6344535"/>
          </a:xfrm>
          <a:prstGeom prst="rect">
            <a:avLst/>
          </a:prstGeom>
        </p:spPr>
      </p:pic>
    </p:spTree>
    <p:extLst>
      <p:ext uri="{BB962C8B-B14F-4D97-AF65-F5344CB8AC3E}">
        <p14:creationId xmlns:p14="http://schemas.microsoft.com/office/powerpoint/2010/main" val="3659132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86BAAB-E89C-8B7A-7655-773FEDC34D3A}"/>
              </a:ext>
            </a:extLst>
          </p:cNvPr>
          <p:cNvPicPr>
            <a:picLocks noChangeAspect="1"/>
          </p:cNvPicPr>
          <p:nvPr/>
        </p:nvPicPr>
        <p:blipFill>
          <a:blip r:embed="rId2"/>
          <a:stretch>
            <a:fillRect/>
          </a:stretch>
        </p:blipFill>
        <p:spPr>
          <a:xfrm>
            <a:off x="1747230" y="266258"/>
            <a:ext cx="8697539" cy="6325483"/>
          </a:xfrm>
          <a:prstGeom prst="rect">
            <a:avLst/>
          </a:prstGeom>
        </p:spPr>
      </p:pic>
    </p:spTree>
    <p:extLst>
      <p:ext uri="{BB962C8B-B14F-4D97-AF65-F5344CB8AC3E}">
        <p14:creationId xmlns:p14="http://schemas.microsoft.com/office/powerpoint/2010/main" val="2034508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AD521-2756-D626-F777-66D961E3F720}"/>
              </a:ext>
            </a:extLst>
          </p:cNvPr>
          <p:cNvPicPr>
            <a:picLocks noChangeAspect="1"/>
          </p:cNvPicPr>
          <p:nvPr/>
        </p:nvPicPr>
        <p:blipFill>
          <a:blip r:embed="rId2"/>
          <a:stretch>
            <a:fillRect/>
          </a:stretch>
        </p:blipFill>
        <p:spPr>
          <a:xfrm>
            <a:off x="1613862" y="261495"/>
            <a:ext cx="8964276" cy="6335009"/>
          </a:xfrm>
          <a:prstGeom prst="rect">
            <a:avLst/>
          </a:prstGeom>
        </p:spPr>
      </p:pic>
    </p:spTree>
    <p:extLst>
      <p:ext uri="{BB962C8B-B14F-4D97-AF65-F5344CB8AC3E}">
        <p14:creationId xmlns:p14="http://schemas.microsoft.com/office/powerpoint/2010/main" val="2885759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A39120-2835-2BB5-0632-01E3D9BB4CE2}"/>
              </a:ext>
            </a:extLst>
          </p:cNvPr>
          <p:cNvPicPr>
            <a:picLocks noChangeAspect="1"/>
          </p:cNvPicPr>
          <p:nvPr/>
        </p:nvPicPr>
        <p:blipFill>
          <a:blip r:embed="rId2"/>
          <a:stretch>
            <a:fillRect/>
          </a:stretch>
        </p:blipFill>
        <p:spPr>
          <a:xfrm>
            <a:off x="1751994" y="394864"/>
            <a:ext cx="8688012" cy="6068272"/>
          </a:xfrm>
          <a:prstGeom prst="rect">
            <a:avLst/>
          </a:prstGeom>
        </p:spPr>
      </p:pic>
    </p:spTree>
    <p:extLst>
      <p:ext uri="{BB962C8B-B14F-4D97-AF65-F5344CB8AC3E}">
        <p14:creationId xmlns:p14="http://schemas.microsoft.com/office/powerpoint/2010/main" val="3972313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5AB2EE-B6A6-E1CC-3F71-2985B16D03B5}"/>
              </a:ext>
            </a:extLst>
          </p:cNvPr>
          <p:cNvPicPr>
            <a:picLocks noChangeAspect="1"/>
          </p:cNvPicPr>
          <p:nvPr/>
        </p:nvPicPr>
        <p:blipFill>
          <a:blip r:embed="rId2"/>
          <a:stretch>
            <a:fillRect/>
          </a:stretch>
        </p:blipFill>
        <p:spPr>
          <a:xfrm>
            <a:off x="1823441" y="409153"/>
            <a:ext cx="8545118" cy="6039693"/>
          </a:xfrm>
          <a:prstGeom prst="rect">
            <a:avLst/>
          </a:prstGeom>
        </p:spPr>
      </p:pic>
    </p:spTree>
    <p:extLst>
      <p:ext uri="{BB962C8B-B14F-4D97-AF65-F5344CB8AC3E}">
        <p14:creationId xmlns:p14="http://schemas.microsoft.com/office/powerpoint/2010/main" val="2760283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1834D7-9D5D-A54A-28E7-A14D6EEEA286}"/>
              </a:ext>
            </a:extLst>
          </p:cNvPr>
          <p:cNvPicPr>
            <a:picLocks noChangeAspect="1"/>
          </p:cNvPicPr>
          <p:nvPr/>
        </p:nvPicPr>
        <p:blipFill>
          <a:blip r:embed="rId2"/>
          <a:stretch>
            <a:fillRect/>
          </a:stretch>
        </p:blipFill>
        <p:spPr>
          <a:xfrm>
            <a:off x="1818678" y="299601"/>
            <a:ext cx="8554644" cy="6258798"/>
          </a:xfrm>
          <a:prstGeom prst="rect">
            <a:avLst/>
          </a:prstGeom>
        </p:spPr>
      </p:pic>
    </p:spTree>
    <p:extLst>
      <p:ext uri="{BB962C8B-B14F-4D97-AF65-F5344CB8AC3E}">
        <p14:creationId xmlns:p14="http://schemas.microsoft.com/office/powerpoint/2010/main" val="1524599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5CDA00-D6DC-C114-0132-E4FE715EC401}"/>
              </a:ext>
            </a:extLst>
          </p:cNvPr>
          <p:cNvPicPr>
            <a:picLocks noChangeAspect="1"/>
          </p:cNvPicPr>
          <p:nvPr/>
        </p:nvPicPr>
        <p:blipFill>
          <a:blip r:embed="rId2"/>
          <a:stretch>
            <a:fillRect/>
          </a:stretch>
        </p:blipFill>
        <p:spPr>
          <a:xfrm>
            <a:off x="1618625" y="366285"/>
            <a:ext cx="8954750" cy="6125430"/>
          </a:xfrm>
          <a:prstGeom prst="rect">
            <a:avLst/>
          </a:prstGeom>
        </p:spPr>
      </p:pic>
    </p:spTree>
    <p:extLst>
      <p:ext uri="{BB962C8B-B14F-4D97-AF65-F5344CB8AC3E}">
        <p14:creationId xmlns:p14="http://schemas.microsoft.com/office/powerpoint/2010/main" val="795326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BD5A66-30E8-AB0D-506D-53F02DF89EBD}"/>
              </a:ext>
            </a:extLst>
          </p:cNvPr>
          <p:cNvPicPr>
            <a:picLocks noChangeAspect="1"/>
          </p:cNvPicPr>
          <p:nvPr/>
        </p:nvPicPr>
        <p:blipFill>
          <a:blip r:embed="rId2"/>
          <a:stretch>
            <a:fillRect/>
          </a:stretch>
        </p:blipFill>
        <p:spPr>
          <a:xfrm>
            <a:off x="1675783" y="471074"/>
            <a:ext cx="8840434" cy="5915851"/>
          </a:xfrm>
          <a:prstGeom prst="rect">
            <a:avLst/>
          </a:prstGeom>
        </p:spPr>
      </p:pic>
    </p:spTree>
    <p:extLst>
      <p:ext uri="{BB962C8B-B14F-4D97-AF65-F5344CB8AC3E}">
        <p14:creationId xmlns:p14="http://schemas.microsoft.com/office/powerpoint/2010/main" val="1000640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2596B8-0BDA-FC9C-8607-2B4D0882786E}"/>
              </a:ext>
            </a:extLst>
          </p:cNvPr>
          <p:cNvPicPr>
            <a:picLocks noChangeAspect="1"/>
          </p:cNvPicPr>
          <p:nvPr/>
        </p:nvPicPr>
        <p:blipFill>
          <a:blip r:embed="rId2"/>
          <a:stretch>
            <a:fillRect/>
          </a:stretch>
        </p:blipFill>
        <p:spPr>
          <a:xfrm>
            <a:off x="1605796" y="70969"/>
            <a:ext cx="8821381" cy="6716062"/>
          </a:xfrm>
          <a:prstGeom prst="rect">
            <a:avLst/>
          </a:prstGeom>
        </p:spPr>
      </p:pic>
      <p:sp>
        <p:nvSpPr>
          <p:cNvPr id="6" name="TextBox 5">
            <a:extLst>
              <a:ext uri="{FF2B5EF4-FFF2-40B4-BE49-F238E27FC236}">
                <a16:creationId xmlns:a16="http://schemas.microsoft.com/office/drawing/2014/main" id="{A32D420A-0F79-99FC-C4FF-611C266D05C8}"/>
              </a:ext>
            </a:extLst>
          </p:cNvPr>
          <p:cNvSpPr txBox="1"/>
          <p:nvPr/>
        </p:nvSpPr>
        <p:spPr>
          <a:xfrm>
            <a:off x="9611139" y="1898373"/>
            <a:ext cx="2441713" cy="646331"/>
          </a:xfrm>
          <a:prstGeom prst="rect">
            <a:avLst/>
          </a:prstGeom>
          <a:noFill/>
        </p:spPr>
        <p:txBody>
          <a:bodyPr wrap="square" rtlCol="0">
            <a:spAutoFit/>
          </a:bodyPr>
          <a:lstStyle/>
          <a:p>
            <a:r>
              <a:rPr lang="en-US" b="1" dirty="0"/>
              <a:t>DVFS (Dynamic Voltage Frequency Scaling)</a:t>
            </a:r>
          </a:p>
        </p:txBody>
      </p:sp>
    </p:spTree>
    <p:extLst>
      <p:ext uri="{BB962C8B-B14F-4D97-AF65-F5344CB8AC3E}">
        <p14:creationId xmlns:p14="http://schemas.microsoft.com/office/powerpoint/2010/main" val="2034654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A72B5D-39AF-7ED5-23E2-86399FF13D7C}"/>
              </a:ext>
            </a:extLst>
          </p:cNvPr>
          <p:cNvPicPr>
            <a:picLocks noChangeAspect="1"/>
          </p:cNvPicPr>
          <p:nvPr/>
        </p:nvPicPr>
        <p:blipFill>
          <a:blip r:embed="rId2"/>
          <a:stretch>
            <a:fillRect/>
          </a:stretch>
        </p:blipFill>
        <p:spPr>
          <a:xfrm>
            <a:off x="1737704" y="299601"/>
            <a:ext cx="8716591" cy="6258798"/>
          </a:xfrm>
          <a:prstGeom prst="rect">
            <a:avLst/>
          </a:prstGeom>
        </p:spPr>
      </p:pic>
    </p:spTree>
    <p:extLst>
      <p:ext uri="{BB962C8B-B14F-4D97-AF65-F5344CB8AC3E}">
        <p14:creationId xmlns:p14="http://schemas.microsoft.com/office/powerpoint/2010/main" val="2448184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E5E89C-B7F2-11B2-CF90-134D4ABCFCBB}"/>
              </a:ext>
            </a:extLst>
          </p:cNvPr>
          <p:cNvPicPr>
            <a:picLocks noChangeAspect="1"/>
          </p:cNvPicPr>
          <p:nvPr/>
        </p:nvPicPr>
        <p:blipFill>
          <a:blip r:embed="rId2"/>
          <a:stretch>
            <a:fillRect/>
          </a:stretch>
        </p:blipFill>
        <p:spPr>
          <a:xfrm>
            <a:off x="80531" y="0"/>
            <a:ext cx="6707895" cy="6201640"/>
          </a:xfrm>
          <a:prstGeom prst="rect">
            <a:avLst/>
          </a:prstGeom>
        </p:spPr>
      </p:pic>
      <p:sp>
        <p:nvSpPr>
          <p:cNvPr id="8" name="TextBox 7">
            <a:extLst>
              <a:ext uri="{FF2B5EF4-FFF2-40B4-BE49-F238E27FC236}">
                <a16:creationId xmlns:a16="http://schemas.microsoft.com/office/drawing/2014/main" id="{8AF9FFCD-0D47-7457-A926-6A5739CBB17F}"/>
              </a:ext>
            </a:extLst>
          </p:cNvPr>
          <p:cNvSpPr txBox="1"/>
          <p:nvPr/>
        </p:nvSpPr>
        <p:spPr>
          <a:xfrm>
            <a:off x="6917635" y="166977"/>
            <a:ext cx="5005346" cy="6124754"/>
          </a:xfrm>
          <a:prstGeom prst="rect">
            <a:avLst/>
          </a:prstGeom>
          <a:noFill/>
        </p:spPr>
        <p:txBody>
          <a:bodyPr wrap="square" rtlCol="0">
            <a:spAutoFit/>
          </a:bodyPr>
          <a:lstStyle/>
          <a:p>
            <a:pPr marL="285750" indent="-285750">
              <a:buFont typeface="Arial" panose="020B0604020202020204" pitchFamily="34" charset="0"/>
              <a:buChar char="•"/>
            </a:pPr>
            <a:r>
              <a:rPr lang="en-US" sz="1400" dirty="0"/>
              <a:t>All the inputs, where to insert the special cells will be provided in UPF</a:t>
            </a:r>
          </a:p>
          <a:p>
            <a:pPr marL="285750" indent="-285750">
              <a:buFont typeface="Arial" panose="020B0604020202020204" pitchFamily="34" charset="0"/>
              <a:buChar char="•"/>
            </a:pPr>
            <a:r>
              <a:rPr lang="en-US" sz="1400" dirty="0"/>
              <a:t>In UPF we create power cells (power switches, </a:t>
            </a:r>
            <a:r>
              <a:rPr lang="en-US" sz="1400" dirty="0" err="1"/>
              <a:t>etc</a:t>
            </a:r>
            <a:r>
              <a:rPr lang="en-US" sz="1400" dirty="0"/>
              <a:t>). In RTL we do not know on which block is working on what voltage level, we only implemented logic but what voltage to connect to this design we have to tell in UPF. </a:t>
            </a:r>
          </a:p>
          <a:p>
            <a:pPr marL="285750" indent="-285750">
              <a:buFont typeface="Arial" panose="020B0604020202020204" pitchFamily="34" charset="0"/>
              <a:buChar char="•"/>
            </a:pPr>
            <a:r>
              <a:rPr lang="en-US" sz="1400" dirty="0"/>
              <a:t>Some domain are working on 0.7V, 1V, </a:t>
            </a:r>
            <a:r>
              <a:rPr lang="en-US" sz="1400" dirty="0" err="1"/>
              <a:t>etc</a:t>
            </a:r>
            <a:r>
              <a:rPr lang="en-US" sz="1400" dirty="0"/>
              <a:t> then we have to connect these domains to 0.7, 1V voltage source. All these connections is controlled in UPF.</a:t>
            </a:r>
          </a:p>
          <a:p>
            <a:pPr marL="285750" indent="-285750">
              <a:buFont typeface="Arial" panose="020B0604020202020204" pitchFamily="34" charset="0"/>
              <a:buChar char="•"/>
            </a:pPr>
            <a:r>
              <a:rPr lang="en-US" sz="1400" dirty="0"/>
              <a:t>The way we’re controlling clock domains in the SGDC file for CDC similarly we can control power domains through UPF files.</a:t>
            </a:r>
          </a:p>
          <a:p>
            <a:pPr marL="285750" indent="-285750">
              <a:buFont typeface="Arial" panose="020B0604020202020204" pitchFamily="34" charset="0"/>
              <a:buChar char="•"/>
            </a:pPr>
            <a:r>
              <a:rPr lang="en-US" sz="1400" dirty="0"/>
              <a:t>SGDC file is constraint, over here constraint is UPF files.</a:t>
            </a:r>
          </a:p>
          <a:p>
            <a:pPr marL="285750" indent="-285750">
              <a:buFont typeface="Arial" panose="020B0604020202020204" pitchFamily="34" charset="0"/>
              <a:buChar char="•"/>
            </a:pPr>
            <a:r>
              <a:rPr lang="en-US" sz="1400" dirty="0"/>
              <a:t>SGDC mentions which blocks are asynchronous. UPF tells which blocks are different power domains.</a:t>
            </a:r>
          </a:p>
          <a:p>
            <a:pPr marL="285750" indent="-285750">
              <a:buFont typeface="Arial" panose="020B0604020202020204" pitchFamily="34" charset="0"/>
              <a:buChar char="•"/>
            </a:pPr>
            <a:r>
              <a:rPr lang="en-US" sz="1400" dirty="0"/>
              <a:t>Where to insert power cells, in between which power rails we have to insert, what to control , </a:t>
            </a:r>
            <a:r>
              <a:rPr lang="en-US" sz="1400" dirty="0" err="1"/>
              <a:t>etc</a:t>
            </a:r>
            <a:r>
              <a:rPr lang="en-US" sz="1400" dirty="0"/>
              <a:t> all this is mentioned in UPF input files.</a:t>
            </a:r>
          </a:p>
          <a:p>
            <a:pPr marL="285750" indent="-285750">
              <a:buFont typeface="Arial" panose="020B0604020202020204" pitchFamily="34" charset="0"/>
              <a:buChar char="•"/>
            </a:pPr>
            <a:r>
              <a:rPr lang="en-US" sz="1400" dirty="0"/>
              <a:t>If you do not provide UPF file tool will assume that the whole design works on the same voltage source and that there are no power domains and hence will give no violations. Only after giving details it will throw errors like voltage shifter missing. Based on the violations we have to write constraints in the form of UPF.</a:t>
            </a:r>
          </a:p>
          <a:p>
            <a:pPr marL="285750" indent="-285750">
              <a:buFont typeface="Arial" panose="020B0604020202020204" pitchFamily="34" charset="0"/>
              <a:buChar char="•"/>
            </a:pPr>
            <a:r>
              <a:rPr lang="en-US" sz="1400" dirty="0"/>
              <a:t>In Synthesis these power cells are placed hence now we have to check the UPF w.r.t gate level netlist (initially we checked it only w.r.t RTL). We have to check UPF again after </a:t>
            </a:r>
            <a:r>
              <a:rPr lang="en-US" sz="1400" dirty="0" err="1"/>
              <a:t>PnR</a:t>
            </a:r>
            <a:r>
              <a:rPr lang="en-US" sz="1400" dirty="0"/>
              <a:t>.</a:t>
            </a:r>
          </a:p>
          <a:p>
            <a:pPr marL="285750" indent="-285750">
              <a:buFont typeface="Arial" panose="020B0604020202020204" pitchFamily="34" charset="0"/>
              <a:buChar char="•"/>
            </a:pPr>
            <a:r>
              <a:rPr lang="en-US" sz="1400" dirty="0"/>
              <a:t>Power Intent is captured in UPF</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25355956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924</Words>
  <Application>Microsoft Office PowerPoint</Application>
  <PresentationFormat>Widescreen</PresentationFormat>
  <Paragraphs>59</Paragraphs>
  <Slides>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IBRAHIM RUPAWALA</dc:creator>
  <cp:lastModifiedBy>IBRAHIM RUPAWALA</cp:lastModifiedBy>
  <cp:revision>1</cp:revision>
  <dcterms:created xsi:type="dcterms:W3CDTF">2023-04-25T03:18:10Z</dcterms:created>
  <dcterms:modified xsi:type="dcterms:W3CDTF">2023-04-25T03:25:41Z</dcterms:modified>
</cp:coreProperties>
</file>